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0" r:id="rId4"/>
  </p:sldMasterIdLst>
  <p:notesMasterIdLst>
    <p:notesMasterId r:id="rId18"/>
  </p:notesMasterIdLst>
  <p:handoutMasterIdLst>
    <p:handoutMasterId r:id="rId19"/>
  </p:handoutMasterIdLst>
  <p:sldIdLst>
    <p:sldId id="256" r:id="rId5"/>
    <p:sldId id="832" r:id="rId6"/>
    <p:sldId id="842" r:id="rId7"/>
    <p:sldId id="843" r:id="rId8"/>
    <p:sldId id="736" r:id="rId9"/>
    <p:sldId id="744" r:id="rId10"/>
    <p:sldId id="830" r:id="rId11"/>
    <p:sldId id="841" r:id="rId12"/>
    <p:sldId id="836" r:id="rId13"/>
    <p:sldId id="833" r:id="rId14"/>
    <p:sldId id="837" r:id="rId15"/>
    <p:sldId id="835" r:id="rId16"/>
    <p:sldId id="844" r:id="rId1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865"/>
    <a:srgbClr val="000000"/>
    <a:srgbClr val="78BE21"/>
    <a:srgbClr val="0D0D0D"/>
    <a:srgbClr val="E8E8E8"/>
    <a:srgbClr val="B20738"/>
    <a:srgbClr val="00A3E2"/>
    <a:srgbClr val="2C2C2C"/>
    <a:srgbClr val="F5F5F5"/>
    <a:srgbClr val="3838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24" autoAdjust="0"/>
    <p:restoredTop sz="89889" autoAdjust="0"/>
  </p:normalViewPr>
  <p:slideViewPr>
    <p:cSldViewPr snapToGrid="0">
      <p:cViewPr varScale="1">
        <p:scale>
          <a:sx n="50" d="100"/>
          <a:sy n="50" d="100"/>
        </p:scale>
        <p:origin x="720" y="34"/>
      </p:cViewPr>
      <p:guideLst>
        <p:guide orient="horz" pos="2160"/>
        <p:guide pos="3840"/>
      </p:guideLst>
    </p:cSldViewPr>
  </p:slideViewPr>
  <p:outlineViewPr>
    <p:cViewPr>
      <p:scale>
        <a:sx n="33" d="100"/>
        <a:sy n="33" d="100"/>
      </p:scale>
      <p:origin x="0" y="-20280"/>
    </p:cViewPr>
  </p:outlineViewPr>
  <p:notesTextViewPr>
    <p:cViewPr>
      <p:scale>
        <a:sx n="1" d="1"/>
        <a:sy n="1" d="1"/>
      </p:scale>
      <p:origin x="0" y="0"/>
    </p:cViewPr>
  </p:notesTextViewPr>
  <p:sorterViewPr>
    <p:cViewPr>
      <p:scale>
        <a:sx n="141" d="100"/>
        <a:sy n="141" d="100"/>
      </p:scale>
      <p:origin x="0" y="-18571"/>
    </p:cViewPr>
  </p:sorterViewPr>
  <p:notesViewPr>
    <p:cSldViewPr snapToGrid="0">
      <p:cViewPr varScale="1">
        <p:scale>
          <a:sx n="66" d="100"/>
          <a:sy n="66" d="100"/>
        </p:scale>
        <p:origin x="3106"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5"/>
          </a:xfrm>
          <a:prstGeom prst="rect">
            <a:avLst/>
          </a:prstGeom>
        </p:spPr>
        <p:txBody>
          <a:bodyPr vert="horz" lIns="92930" tIns="46465" rIns="92930" bIns="46465" rtlCol="0"/>
          <a:lstStyle>
            <a:lvl1pPr algn="l">
              <a:defRPr sz="1200"/>
            </a:lvl1pPr>
          </a:lstStyle>
          <a:p>
            <a:endParaRPr lang="en-US" dirty="0">
              <a:latin typeface="NeueHaasGroteskText Std" panose="020B0504020202020204" pitchFamily="34" charset="0"/>
            </a:endParaRPr>
          </a:p>
        </p:txBody>
      </p:sp>
      <p:sp>
        <p:nvSpPr>
          <p:cNvPr id="3" name="Date Placeholder 2"/>
          <p:cNvSpPr>
            <a:spLocks noGrp="1"/>
          </p:cNvSpPr>
          <p:nvPr>
            <p:ph type="dt" sz="quarter" idx="1"/>
          </p:nvPr>
        </p:nvSpPr>
        <p:spPr>
          <a:xfrm>
            <a:off x="3970940" y="1"/>
            <a:ext cx="3037840" cy="466435"/>
          </a:xfrm>
          <a:prstGeom prst="rect">
            <a:avLst/>
          </a:prstGeom>
        </p:spPr>
        <p:txBody>
          <a:bodyPr vert="horz" lIns="92930" tIns="46465" rIns="92930" bIns="46465" rtlCol="0"/>
          <a:lstStyle>
            <a:lvl1pPr algn="r">
              <a:defRPr sz="1200"/>
            </a:lvl1pPr>
          </a:lstStyle>
          <a:p>
            <a:fld id="{F2A04DE5-F1A9-4D45-BF54-BEFDBA739CA2}" type="datetimeFigureOut">
              <a:rPr lang="en-US" smtClean="0">
                <a:latin typeface="NeueHaasGroteskText Std" panose="020B0504020202020204" pitchFamily="34" charset="0"/>
              </a:rPr>
              <a:t>3/15/2018</a:t>
            </a:fld>
            <a:endParaRPr lang="en-US" dirty="0">
              <a:latin typeface="NeueHaasGroteskText Std" panose="020B0504020202020204" pitchFamily="34" charset="0"/>
            </a:endParaRPr>
          </a:p>
        </p:txBody>
      </p:sp>
      <p:sp>
        <p:nvSpPr>
          <p:cNvPr id="4" name="Footer Placeholder 3"/>
          <p:cNvSpPr>
            <a:spLocks noGrp="1"/>
          </p:cNvSpPr>
          <p:nvPr>
            <p:ph type="ftr" sz="quarter" idx="2"/>
          </p:nvPr>
        </p:nvSpPr>
        <p:spPr>
          <a:xfrm>
            <a:off x="0" y="8829969"/>
            <a:ext cx="3037840" cy="466434"/>
          </a:xfrm>
          <a:prstGeom prst="rect">
            <a:avLst/>
          </a:prstGeom>
        </p:spPr>
        <p:txBody>
          <a:bodyPr vert="horz" lIns="92930" tIns="46465" rIns="92930" bIns="46465" rtlCol="0" anchor="b"/>
          <a:lstStyle>
            <a:lvl1pPr algn="l">
              <a:defRPr sz="1200"/>
            </a:lvl1pPr>
          </a:lstStyle>
          <a:p>
            <a:endParaRPr lang="en-US" dirty="0">
              <a:latin typeface="NeueHaasGroteskText Std" panose="020B0504020202020204" pitchFamily="34" charset="0"/>
            </a:endParaRPr>
          </a:p>
        </p:txBody>
      </p:sp>
      <p:sp>
        <p:nvSpPr>
          <p:cNvPr id="5" name="Slide Number Placeholder 4"/>
          <p:cNvSpPr>
            <a:spLocks noGrp="1"/>
          </p:cNvSpPr>
          <p:nvPr>
            <p:ph type="sldNum" sz="quarter" idx="3"/>
          </p:nvPr>
        </p:nvSpPr>
        <p:spPr>
          <a:xfrm>
            <a:off x="3970940" y="8829969"/>
            <a:ext cx="3037840" cy="466434"/>
          </a:xfrm>
          <a:prstGeom prst="rect">
            <a:avLst/>
          </a:prstGeom>
        </p:spPr>
        <p:txBody>
          <a:bodyPr vert="horz" lIns="92930" tIns="46465" rIns="92930" bIns="46465" rtlCol="0" anchor="b"/>
          <a:lstStyle>
            <a:lvl1pPr algn="r">
              <a:defRPr sz="1200"/>
            </a:lvl1pPr>
          </a:lstStyle>
          <a:p>
            <a:fld id="{F3886E1E-70B3-41D2-AD41-BEE4979EC759}" type="slidenum">
              <a:rPr lang="en-US" smtClean="0">
                <a:latin typeface="NeueHaasGroteskText Std" panose="020B0504020202020204" pitchFamily="34" charset="0"/>
              </a:rPr>
              <a:t>‹#›</a:t>
            </a:fld>
            <a:endParaRPr lang="en-US" dirty="0">
              <a:latin typeface="NeueHaasGroteskText Std" panose="020B0504020202020204" pitchFamily="34" charset="0"/>
            </a:endParaRPr>
          </a:p>
        </p:txBody>
      </p:sp>
    </p:spTree>
    <p:extLst>
      <p:ext uri="{BB962C8B-B14F-4D97-AF65-F5344CB8AC3E}">
        <p14:creationId xmlns:p14="http://schemas.microsoft.com/office/powerpoint/2010/main" val="55661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5"/>
          </a:xfrm>
          <a:prstGeom prst="rect">
            <a:avLst/>
          </a:prstGeom>
        </p:spPr>
        <p:txBody>
          <a:bodyPr vert="horz" lIns="92930" tIns="46465" rIns="92930" bIns="46465" rtlCol="0"/>
          <a:lstStyle>
            <a:lvl1pPr algn="l">
              <a:defRPr sz="1200">
                <a:latin typeface="NeueHaasGroteskText Std" panose="020B0504020202020204" pitchFamily="34" charset="0"/>
              </a:defRPr>
            </a:lvl1pPr>
          </a:lstStyle>
          <a:p>
            <a:endParaRPr lang="en-US" dirty="0"/>
          </a:p>
        </p:txBody>
      </p:sp>
      <p:sp>
        <p:nvSpPr>
          <p:cNvPr id="3" name="Date Placeholder 2"/>
          <p:cNvSpPr>
            <a:spLocks noGrp="1"/>
          </p:cNvSpPr>
          <p:nvPr>
            <p:ph type="dt" idx="1"/>
          </p:nvPr>
        </p:nvSpPr>
        <p:spPr>
          <a:xfrm>
            <a:off x="3970940" y="1"/>
            <a:ext cx="3037840" cy="466435"/>
          </a:xfrm>
          <a:prstGeom prst="rect">
            <a:avLst/>
          </a:prstGeom>
        </p:spPr>
        <p:txBody>
          <a:bodyPr vert="horz" lIns="92930" tIns="46465" rIns="92930" bIns="46465" rtlCol="0"/>
          <a:lstStyle>
            <a:lvl1pPr algn="r">
              <a:defRPr sz="1200">
                <a:latin typeface="NeueHaasGroteskText Std" panose="020B0504020202020204" pitchFamily="34" charset="0"/>
              </a:defRPr>
            </a:lvl1pPr>
          </a:lstStyle>
          <a:p>
            <a:fld id="{A50CD39D-89B0-4C68-805A-35C75A7C20C8}" type="datetimeFigureOut">
              <a:rPr lang="en-US" smtClean="0"/>
              <a:pPr/>
              <a:t>3/15/2018</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2930" tIns="46465" rIns="92930" bIns="46465" rtlCol="0" anchor="ctr"/>
          <a:lstStyle/>
          <a:p>
            <a:endParaRPr lang="en-US" dirty="0"/>
          </a:p>
        </p:txBody>
      </p:sp>
      <p:sp>
        <p:nvSpPr>
          <p:cNvPr id="5" name="Notes Placeholder 4"/>
          <p:cNvSpPr>
            <a:spLocks noGrp="1"/>
          </p:cNvSpPr>
          <p:nvPr>
            <p:ph type="body" sz="quarter" idx="3"/>
          </p:nvPr>
        </p:nvSpPr>
        <p:spPr>
          <a:xfrm>
            <a:off x="701040" y="4473891"/>
            <a:ext cx="5608320" cy="3660459"/>
          </a:xfrm>
          <a:prstGeom prst="rect">
            <a:avLst/>
          </a:prstGeom>
        </p:spPr>
        <p:txBody>
          <a:bodyPr vert="horz" lIns="92930" tIns="46465" rIns="92930" bIns="46465"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829969"/>
            <a:ext cx="3037840" cy="466434"/>
          </a:xfrm>
          <a:prstGeom prst="rect">
            <a:avLst/>
          </a:prstGeom>
        </p:spPr>
        <p:txBody>
          <a:bodyPr vert="horz" lIns="92930" tIns="46465" rIns="92930" bIns="46465" rtlCol="0" anchor="b"/>
          <a:lstStyle>
            <a:lvl1pPr algn="l">
              <a:defRPr sz="1200">
                <a:latin typeface="NeueHaasGroteskText Std" panose="020B0504020202020204" pitchFamily="34" charset="0"/>
              </a:defRPr>
            </a:lvl1pPr>
          </a:lstStyle>
          <a:p>
            <a:endParaRPr lang="en-US" dirty="0"/>
          </a:p>
        </p:txBody>
      </p:sp>
      <p:sp>
        <p:nvSpPr>
          <p:cNvPr id="7" name="Slide Number Placeholder 6"/>
          <p:cNvSpPr>
            <a:spLocks noGrp="1"/>
          </p:cNvSpPr>
          <p:nvPr>
            <p:ph type="sldNum" sz="quarter" idx="5"/>
          </p:nvPr>
        </p:nvSpPr>
        <p:spPr>
          <a:xfrm>
            <a:off x="3970940" y="8829969"/>
            <a:ext cx="3037840" cy="466434"/>
          </a:xfrm>
          <a:prstGeom prst="rect">
            <a:avLst/>
          </a:prstGeom>
        </p:spPr>
        <p:txBody>
          <a:bodyPr vert="horz" lIns="92930" tIns="46465" rIns="92930" bIns="46465" rtlCol="0" anchor="b"/>
          <a:lstStyle>
            <a:lvl1pPr algn="r">
              <a:defRPr sz="1200">
                <a:latin typeface="NeueHaasGroteskText Std" panose="020B0504020202020204" pitchFamily="34" charset="0"/>
              </a:defRPr>
            </a:lvl1pPr>
          </a:lstStyle>
          <a:p>
            <a:fld id="{F9F08466-AEA7-4FC0-9459-6A32F61DA297}" type="slidenum">
              <a:rPr lang="en-US" smtClean="0"/>
              <a:pPr/>
              <a:t>‹#›</a:t>
            </a:fld>
            <a:endParaRPr lang="en-US" dirty="0"/>
          </a:p>
        </p:txBody>
      </p:sp>
    </p:spTree>
    <p:extLst>
      <p:ext uri="{BB962C8B-B14F-4D97-AF65-F5344CB8AC3E}">
        <p14:creationId xmlns:p14="http://schemas.microsoft.com/office/powerpoint/2010/main" val="3209786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NeueHaasGroteskText Std" panose="020B0504020202020204" pitchFamily="34" charset="0"/>
        <a:ea typeface="+mn-ea"/>
        <a:cs typeface="+mn-cs"/>
      </a:defRPr>
    </a:lvl1pPr>
    <a:lvl2pPr marL="457200" algn="l" defTabSz="914400" rtl="0" eaLnBrk="1" latinLnBrk="0" hangingPunct="1">
      <a:defRPr sz="1200" kern="1200">
        <a:solidFill>
          <a:schemeClr val="tx1"/>
        </a:solidFill>
        <a:latin typeface="NeueHaasGroteskText Std" panose="020B0504020202020204" pitchFamily="34" charset="0"/>
        <a:ea typeface="+mn-ea"/>
        <a:cs typeface="+mn-cs"/>
      </a:defRPr>
    </a:lvl2pPr>
    <a:lvl3pPr marL="914400" algn="l" defTabSz="914400" rtl="0" eaLnBrk="1" latinLnBrk="0" hangingPunct="1">
      <a:defRPr sz="1200" kern="1200">
        <a:solidFill>
          <a:schemeClr val="tx1"/>
        </a:solidFill>
        <a:latin typeface="NeueHaasGroteskText Std" panose="020B0504020202020204" pitchFamily="34" charset="0"/>
        <a:ea typeface="+mn-ea"/>
        <a:cs typeface="+mn-cs"/>
      </a:defRPr>
    </a:lvl3pPr>
    <a:lvl4pPr marL="1371600" algn="l" defTabSz="914400" rtl="0" eaLnBrk="1" latinLnBrk="0" hangingPunct="1">
      <a:defRPr sz="1200" kern="1200">
        <a:solidFill>
          <a:schemeClr val="tx1"/>
        </a:solidFill>
        <a:latin typeface="NeueHaasGroteskText Std" panose="020B0504020202020204" pitchFamily="34" charset="0"/>
        <a:ea typeface="+mn-ea"/>
        <a:cs typeface="+mn-cs"/>
      </a:defRPr>
    </a:lvl4pPr>
    <a:lvl5pPr marL="1828800" algn="l" defTabSz="914400" rtl="0" eaLnBrk="1" latinLnBrk="0" hangingPunct="1">
      <a:defRPr sz="1200" kern="1200">
        <a:solidFill>
          <a:schemeClr val="tx1"/>
        </a:solidFill>
        <a:latin typeface="NeueHaasGroteskText Std" panose="020B05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1</a:t>
            </a:fld>
            <a:endParaRPr lang="en-US" dirty="0"/>
          </a:p>
        </p:txBody>
      </p:sp>
    </p:spTree>
    <p:extLst>
      <p:ext uri="{BB962C8B-B14F-4D97-AF65-F5344CB8AC3E}">
        <p14:creationId xmlns:p14="http://schemas.microsoft.com/office/powerpoint/2010/main" val="35792035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13</a:t>
            </a:fld>
            <a:endParaRPr lang="en-US" dirty="0"/>
          </a:p>
        </p:txBody>
      </p:sp>
    </p:spTree>
    <p:extLst>
      <p:ext uri="{BB962C8B-B14F-4D97-AF65-F5344CB8AC3E}">
        <p14:creationId xmlns:p14="http://schemas.microsoft.com/office/powerpoint/2010/main" val="173336419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Logo Only)">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4"/>
            <a:ext cx="12192000" cy="1199223"/>
          </a:xfrm>
          <a:solidFill>
            <a:schemeClr val="accent2"/>
          </a:solidFill>
        </p:spPr>
        <p:txBody>
          <a:bodyPr wrap="square" lIns="182880" tIns="91440" rIns="182880" bIns="91440" spcCol="0" anchor="ctr">
            <a:normAutofit/>
          </a:bodyPr>
          <a:lstStyle>
            <a:lvl1pPr algn="ctr">
              <a:lnSpc>
                <a:spcPct val="90000"/>
              </a:lnSpc>
              <a:defRPr sz="3600" baseline="0">
                <a:solidFill>
                  <a:schemeClr val="tx1"/>
                </a:solidFill>
              </a:defRPr>
            </a:lvl1pPr>
          </a:lstStyle>
          <a:p>
            <a:r>
              <a:rPr lang="en-US" dirty="0" smtClean="0"/>
              <a:t>Click to enter the slideshow title</a:t>
            </a:r>
            <a:endParaRPr lang="en-US" dirty="0"/>
          </a:p>
        </p:txBody>
      </p:sp>
      <p:sp>
        <p:nvSpPr>
          <p:cNvPr id="3" name="Rectangle 2"/>
          <p:cNvSpPr/>
          <p:nvPr userDrawn="1"/>
        </p:nvSpPr>
        <p:spPr>
          <a:xfrm>
            <a:off x="0" y="5387787"/>
            <a:ext cx="12192000" cy="14702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644884"/>
            <a:ext cx="6587067" cy="903062"/>
          </a:xfrm>
        </p:spPr>
        <p:txBody>
          <a:bodyPr>
            <a:normAutofit/>
          </a:bodyPr>
          <a:lstStyle>
            <a:lvl1pPr marL="0" indent="0" algn="ctr">
              <a:spcBef>
                <a:spcPts val="0"/>
              </a:spcBef>
              <a:spcAft>
                <a:spcPts val="1000"/>
              </a:spcAft>
              <a:buNone/>
              <a:defRPr sz="1800" baseline="0"/>
            </a:lvl1pPr>
          </a:lstStyle>
          <a:p>
            <a:r>
              <a:rPr lang="en-US" sz="1800" dirty="0" err="1" smtClean="0"/>
              <a:t>Firstname</a:t>
            </a:r>
            <a:r>
              <a:rPr lang="en-US" sz="1800" dirty="0" smtClean="0"/>
              <a:t> </a:t>
            </a:r>
            <a:r>
              <a:rPr lang="en-US" sz="1800" dirty="0" err="1" smtClean="0"/>
              <a:t>Lastname</a:t>
            </a:r>
            <a:r>
              <a:rPr lang="en-US" sz="1800" dirty="0" smtClean="0"/>
              <a:t> | Job Title</a:t>
            </a:r>
          </a:p>
          <a:p>
            <a:r>
              <a:rPr lang="en-US" sz="1800" dirty="0" smtClean="0"/>
              <a:t>Date</a:t>
            </a:r>
            <a:endParaRPr lang="en-US" dirty="0"/>
          </a:p>
        </p:txBody>
      </p:sp>
      <p:sp>
        <p:nvSpPr>
          <p:cNvPr id="18" name="Date Placeholder 17"/>
          <p:cNvSpPr>
            <a:spLocks noGrp="1"/>
          </p:cNvSpPr>
          <p:nvPr>
            <p:ph type="dt" sz="half" idx="15"/>
          </p:nvPr>
        </p:nvSpPr>
        <p:spPr/>
        <p:txBody>
          <a:bodyPr/>
          <a:lstStyle/>
          <a:p>
            <a:fld id="{D7ED242C-24FB-43A0-BCB6-43756FC812F6}" type="datetime1">
              <a:rPr lang="en-US" smtClean="0"/>
              <a:t>3/15/2018</a:t>
            </a:fld>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79118" y="1436952"/>
            <a:ext cx="5834253" cy="1348440"/>
          </a:xfrm>
          <a:prstGeom prst="rect">
            <a:avLst/>
          </a:prstGeom>
        </p:spPr>
      </p:pic>
    </p:spTree>
    <p:extLst>
      <p:ext uri="{BB962C8B-B14F-4D97-AF65-F5344CB8AC3E}">
        <p14:creationId xmlns:p14="http://schemas.microsoft.com/office/powerpoint/2010/main" val="369738922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Logo Only)">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4"/>
            <a:ext cx="12192000" cy="1199223"/>
          </a:xfrm>
          <a:solidFill>
            <a:schemeClr val="accent1"/>
          </a:solidFill>
        </p:spPr>
        <p:txBody>
          <a:bodyPr wrap="square" lIns="182880" tIns="91440" rIns="182880" bIns="91440" spcCol="0" anchor="ctr">
            <a:normAutofit/>
          </a:bodyPr>
          <a:lstStyle>
            <a:lvl1pPr algn="ctr">
              <a:lnSpc>
                <a:spcPct val="90000"/>
              </a:lnSpc>
              <a:defRPr sz="3600" baseline="0">
                <a:solidFill>
                  <a:schemeClr val="bg1"/>
                </a:solidFill>
              </a:defRPr>
            </a:lvl1pPr>
          </a:lstStyle>
          <a:p>
            <a:r>
              <a:rPr lang="en-US" dirty="0" smtClean="0"/>
              <a:t>Click to enter the slideshow title</a:t>
            </a:r>
            <a:endParaRPr lang="en-US" dirty="0"/>
          </a:p>
        </p:txBody>
      </p:sp>
      <p:sp>
        <p:nvSpPr>
          <p:cNvPr id="3" name="Rectangle 2"/>
          <p:cNvSpPr/>
          <p:nvPr userDrawn="1"/>
        </p:nvSpPr>
        <p:spPr>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644884"/>
            <a:ext cx="6587067" cy="903062"/>
          </a:xfrm>
        </p:spPr>
        <p:txBody>
          <a:bodyPr>
            <a:normAutofit/>
          </a:bodyPr>
          <a:lstStyle>
            <a:lvl1pPr marL="0" indent="0" algn="ctr">
              <a:spcBef>
                <a:spcPts val="0"/>
              </a:spcBef>
              <a:spcAft>
                <a:spcPts val="1000"/>
              </a:spcAft>
              <a:buNone/>
              <a:defRPr sz="1800" baseline="0"/>
            </a:lvl1pPr>
          </a:lstStyle>
          <a:p>
            <a:r>
              <a:rPr lang="en-US" sz="1800" dirty="0" err="1" smtClean="0"/>
              <a:t>Firstname</a:t>
            </a:r>
            <a:r>
              <a:rPr lang="en-US" sz="1800" dirty="0" smtClean="0"/>
              <a:t> </a:t>
            </a:r>
            <a:r>
              <a:rPr lang="en-US" sz="1800" dirty="0" err="1" smtClean="0"/>
              <a:t>Lastname</a:t>
            </a:r>
            <a:r>
              <a:rPr lang="en-US" sz="1800" dirty="0" smtClean="0"/>
              <a:t> | Job Title</a:t>
            </a:r>
          </a:p>
          <a:p>
            <a:r>
              <a:rPr lang="en-US" sz="1800" dirty="0" smtClean="0"/>
              <a:t>Date</a:t>
            </a:r>
            <a:endParaRPr lang="en-US" dirty="0"/>
          </a:p>
        </p:txBody>
      </p:sp>
      <p:sp>
        <p:nvSpPr>
          <p:cNvPr id="18" name="Date Placeholder 17"/>
          <p:cNvSpPr>
            <a:spLocks noGrp="1"/>
          </p:cNvSpPr>
          <p:nvPr>
            <p:ph type="dt" sz="half" idx="15"/>
          </p:nvPr>
        </p:nvSpPr>
        <p:spPr/>
        <p:txBody>
          <a:bodyPr/>
          <a:lstStyle/>
          <a:p>
            <a:fld id="{D7ED242C-24FB-43A0-BCB6-43756FC812F6}" type="datetime1">
              <a:rPr lang="en-US" smtClean="0"/>
              <a:t>3/15/2018</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a:t>
            </a:r>
            <a:r>
              <a:rPr lang="en-US" smtClean="0">
                <a:solidFill>
                  <a:schemeClr val="accent1"/>
                </a:solidFill>
              </a:rPr>
              <a:t>|</a:t>
            </a:r>
            <a:r>
              <a:rPr lang="en-US" smtClean="0"/>
              <a:t> mn.gov/websiteurl</a:t>
            </a:r>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pic>
        <p:nvPicPr>
          <p:cNvPr id="4" name="MN.IT Service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72377" y="1803811"/>
            <a:ext cx="5447246" cy="723760"/>
          </a:xfrm>
          <a:prstGeom prst="rect">
            <a:avLst/>
          </a:prstGeom>
        </p:spPr>
      </p:pic>
    </p:spTree>
    <p:extLst>
      <p:ext uri="{BB962C8B-B14F-4D97-AF65-F5344CB8AC3E}">
        <p14:creationId xmlns:p14="http://schemas.microsoft.com/office/powerpoint/2010/main" val="65725067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White)">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smtClean="0"/>
              <a:t>Click to edit title</a:t>
            </a:r>
            <a:endParaRPr lang="en-US" dirty="0"/>
          </a:p>
        </p:txBody>
      </p:sp>
      <p:sp>
        <p:nvSpPr>
          <p:cNvPr id="3" name="Content Placeholder 2"/>
          <p:cNvSpPr>
            <a:spLocks noGrp="1"/>
          </p:cNvSpPr>
          <p:nvPr>
            <p:ph idx="1"/>
          </p:nvPr>
        </p:nvSpPr>
        <p:spPr/>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824D5D47-1752-4D84-8BFB-C2F71A34C932}" type="datetime1">
              <a:rPr lang="en-US" smtClean="0"/>
              <a:t>3/15/2018</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Footer Placeholder 4"/>
          <p:cNvSpPr>
            <a:spLocks noGrp="1"/>
          </p:cNvSpPr>
          <p:nvPr>
            <p:ph type="ftr" sz="quarter" idx="13"/>
          </p:nvPr>
        </p:nvSpPr>
        <p:spPr>
          <a:xfrm>
            <a:off x="2885256" y="6356350"/>
            <a:ext cx="6421487" cy="365125"/>
          </a:xfrm>
        </p:spPr>
        <p:txBody>
          <a:bodyPr/>
          <a:lstStyle>
            <a:lvl1pPr>
              <a:defRPr>
                <a:solidFill>
                  <a:schemeClr val="bg1"/>
                </a:solidFill>
              </a:defRPr>
            </a:lvl1pPr>
          </a:lstStyle>
          <a:p>
            <a:r>
              <a:rPr lang="en-US" dirty="0" smtClean="0">
                <a:solidFill>
                  <a:srgbClr val="003865"/>
                </a:solidFill>
              </a:rPr>
              <a:t>Leading for educational excellence and equity, every day for every one.</a:t>
            </a:r>
            <a:r>
              <a:rPr lang="en-US" dirty="0" smtClean="0"/>
              <a:t> </a:t>
            </a:r>
            <a:r>
              <a:rPr lang="en-US" dirty="0" smtClean="0">
                <a:solidFill>
                  <a:schemeClr val="accent2"/>
                </a:solidFill>
              </a:rPr>
              <a:t>|</a:t>
            </a:r>
            <a:r>
              <a:rPr lang="en-US" dirty="0" smtClean="0"/>
              <a:t> </a:t>
            </a:r>
            <a:r>
              <a:rPr lang="en-US" dirty="0" smtClean="0">
                <a:solidFill>
                  <a:srgbClr val="003865"/>
                </a:solidFill>
              </a:rPr>
              <a:t>education.state.mn.us</a:t>
            </a:r>
            <a:endParaRPr lang="en-US" dirty="0">
              <a:solidFill>
                <a:srgbClr val="003865"/>
              </a:solidFill>
            </a:endParaRPr>
          </a:p>
        </p:txBody>
      </p:sp>
    </p:spTree>
    <p:extLst>
      <p:ext uri="{BB962C8B-B14F-4D97-AF65-F5344CB8AC3E}">
        <p14:creationId xmlns:p14="http://schemas.microsoft.com/office/powerpoint/2010/main" val="353249975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Split White BG)">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smtClean="0"/>
              <a:t>Click to edit title</a:t>
            </a:r>
            <a:endParaRPr lang="en-US" dirty="0"/>
          </a:p>
        </p:txBody>
      </p:sp>
      <p:sp>
        <p:nvSpPr>
          <p:cNvPr id="3" name="Content Placeholder 2"/>
          <p:cNvSpPr>
            <a:spLocks noGrp="1"/>
          </p:cNvSpPr>
          <p:nvPr>
            <p:ph sz="half" idx="1"/>
          </p:nvPr>
        </p:nvSpPr>
        <p:spPr>
          <a:xfrm>
            <a:off x="838200" y="1594624"/>
            <a:ext cx="5181600" cy="4582339"/>
          </a:xfrm>
          <a:solidFill>
            <a:schemeClr val="bg1"/>
          </a:solidFill>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172200" y="1594624"/>
            <a:ext cx="5181600" cy="4582339"/>
          </a:xfrm>
          <a:solidFill>
            <a:schemeClr val="bg1"/>
          </a:solidFill>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7C198DD1-C477-482D-A126-3FBDD1778E48}" type="datetime1">
              <a:rPr lang="en-US" smtClean="0"/>
              <a:t>3/15/2018</a:t>
            </a:fld>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
        <p:nvSpPr>
          <p:cNvPr id="10" name="Rectangle 9"/>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accent2"/>
              </a:solidFill>
            </a:endParaRPr>
          </a:p>
        </p:txBody>
      </p:sp>
      <p:sp>
        <p:nvSpPr>
          <p:cNvPr id="9" name="Footer Placeholder 4"/>
          <p:cNvSpPr>
            <a:spLocks noGrp="1"/>
          </p:cNvSpPr>
          <p:nvPr>
            <p:ph type="ftr" sz="quarter" idx="13"/>
          </p:nvPr>
        </p:nvSpPr>
        <p:spPr>
          <a:xfrm>
            <a:off x="2885256" y="6356350"/>
            <a:ext cx="6421487" cy="365125"/>
          </a:xfrm>
        </p:spPr>
        <p:txBody>
          <a:bodyPr/>
          <a:lstStyle>
            <a:lvl1pPr>
              <a:defRPr>
                <a:solidFill>
                  <a:schemeClr val="bg1"/>
                </a:solidFill>
              </a:defRPr>
            </a:lvl1pPr>
          </a:lstStyle>
          <a:p>
            <a:r>
              <a:rPr lang="en-US" dirty="0" smtClean="0">
                <a:solidFill>
                  <a:srgbClr val="003865"/>
                </a:solidFill>
              </a:rPr>
              <a:t>Leading for educational excellence and equity, every day for every one.</a:t>
            </a:r>
            <a:r>
              <a:rPr lang="en-US" dirty="0" smtClean="0"/>
              <a:t> </a:t>
            </a:r>
            <a:r>
              <a:rPr lang="en-US" dirty="0" smtClean="0">
                <a:solidFill>
                  <a:schemeClr val="accent2"/>
                </a:solidFill>
              </a:rPr>
              <a:t>|</a:t>
            </a:r>
            <a:r>
              <a:rPr lang="en-US" dirty="0" smtClean="0"/>
              <a:t> </a:t>
            </a:r>
            <a:r>
              <a:rPr lang="en-US" dirty="0" smtClean="0">
                <a:solidFill>
                  <a:srgbClr val="003865"/>
                </a:solidFill>
              </a:rPr>
              <a:t>education.state.mn.us</a:t>
            </a:r>
            <a:endParaRPr lang="en-US" dirty="0">
              <a:solidFill>
                <a:srgbClr val="003865"/>
              </a:solidFill>
            </a:endParaRPr>
          </a:p>
        </p:txBody>
      </p:sp>
    </p:spTree>
    <p:extLst>
      <p:ext uri="{BB962C8B-B14F-4D97-AF65-F5344CB8AC3E}">
        <p14:creationId xmlns:p14="http://schemas.microsoft.com/office/powerpoint/2010/main" val="71661008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Boxed)">
    <p:bg>
      <p:bgPr>
        <a:solidFill>
          <a:srgbClr val="E8E8E8"/>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smtClean="0"/>
              <a:t>Click to edit title</a:t>
            </a:r>
            <a:endParaRPr lang="en-US" dirty="0"/>
          </a:p>
        </p:txBody>
      </p:sp>
      <p:sp>
        <p:nvSpPr>
          <p:cNvPr id="3" name="Content Placeholder 2"/>
          <p:cNvSpPr>
            <a:spLocks noGrp="1"/>
          </p:cNvSpPr>
          <p:nvPr>
            <p:ph idx="1"/>
          </p:nvPr>
        </p:nvSpPr>
        <p:spPr>
          <a:xfrm>
            <a:off x="838200" y="1335281"/>
            <a:ext cx="10515600" cy="4841682"/>
          </a:xfrm>
          <a:solidFill>
            <a:schemeClr val="bg1"/>
          </a:solidFill>
        </p:spPr>
        <p:txBody>
          <a:bodyPr lIns="228600" tIns="548640" rIns="274320"/>
          <a:lstStyle>
            <a:lvl1pPr marL="342900" indent="-342900">
              <a:lnSpc>
                <a:spcPct val="100000"/>
              </a:lnSpc>
              <a:spcAft>
                <a:spcPts val="1000"/>
              </a:spcAft>
              <a:buClr>
                <a:schemeClr val="accent1"/>
              </a:buClr>
              <a:buFont typeface="Arial" panose="020B0604020202020204" pitchFamily="34" charset="0"/>
              <a:buChar char="•"/>
              <a:defRPr sz="2500"/>
            </a:lvl1pPr>
            <a:lvl2pPr marL="800100" indent="-342900">
              <a:lnSpc>
                <a:spcPct val="100000"/>
              </a:lnSpc>
              <a:spcAft>
                <a:spcPts val="1000"/>
              </a:spcAft>
              <a:buClr>
                <a:schemeClr val="accent1"/>
              </a:buClr>
              <a:buFont typeface="Arial" panose="020B0604020202020204" pitchFamily="34" charset="0"/>
              <a:buChar char="•"/>
              <a:defRPr sz="2100"/>
            </a:lvl2pPr>
            <a:lvl3pPr marL="1200150" indent="-285750">
              <a:lnSpc>
                <a:spcPct val="100000"/>
              </a:lnSpc>
              <a:spcAft>
                <a:spcPts val="1000"/>
              </a:spcAft>
              <a:buClr>
                <a:schemeClr val="accent1"/>
              </a:buClr>
              <a:buFont typeface="Arial" panose="020B0604020202020204" pitchFamily="34" charset="0"/>
              <a:buChar char="•"/>
              <a:defRPr sz="1700"/>
            </a:lvl3pPr>
            <a:lvl4pPr marL="1657350" indent="-285750">
              <a:lnSpc>
                <a:spcPct val="100000"/>
              </a:lnSpc>
              <a:spcAft>
                <a:spcPts val="1000"/>
              </a:spcAft>
              <a:buClr>
                <a:schemeClr val="accent1"/>
              </a:buClr>
              <a:buFont typeface="Arial" panose="020B0604020202020204" pitchFamily="34" charset="0"/>
              <a:buChar char="•"/>
              <a:defRPr sz="1700"/>
            </a:lvl4pPr>
            <a:lvl5pPr marL="2114550" indent="-285750">
              <a:lnSpc>
                <a:spcPct val="100000"/>
              </a:lnSpc>
              <a:spcAft>
                <a:spcPts val="1000"/>
              </a:spcAft>
              <a:buClr>
                <a:schemeClr val="accent1"/>
              </a:buClr>
              <a:buFont typeface="Arial" panose="020B0604020202020204" pitchFamily="34" charset="0"/>
              <a:buChar char="•"/>
              <a:defRPr sz="17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9A198C9B-0587-4A1E-9E03-E4C9FE222F08}" type="datetime1">
              <a:rPr lang="en-US" smtClean="0"/>
              <a:t>3/15/2018</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9" name="Rectangle 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3"/>
          </p:nvPr>
        </p:nvSpPr>
        <p:spPr>
          <a:xfrm>
            <a:off x="2885256" y="6356350"/>
            <a:ext cx="6421487" cy="365125"/>
          </a:xfrm>
        </p:spPr>
        <p:txBody>
          <a:bodyPr/>
          <a:lstStyle>
            <a:lvl1pPr>
              <a:defRPr>
                <a:solidFill>
                  <a:schemeClr val="bg1"/>
                </a:solidFill>
              </a:defRPr>
            </a:lvl1pPr>
          </a:lstStyle>
          <a:p>
            <a:r>
              <a:rPr lang="en-US" dirty="0" smtClean="0">
                <a:solidFill>
                  <a:srgbClr val="003865"/>
                </a:solidFill>
              </a:rPr>
              <a:t>Leading for educational excellence and equity, every day for every one.</a:t>
            </a:r>
            <a:r>
              <a:rPr lang="en-US" dirty="0" smtClean="0"/>
              <a:t> </a:t>
            </a:r>
            <a:r>
              <a:rPr lang="en-US" dirty="0" smtClean="0">
                <a:solidFill>
                  <a:schemeClr val="accent2"/>
                </a:solidFill>
              </a:rPr>
              <a:t>|</a:t>
            </a:r>
            <a:r>
              <a:rPr lang="en-US" dirty="0" smtClean="0"/>
              <a:t> </a:t>
            </a:r>
            <a:r>
              <a:rPr lang="en-US" dirty="0" smtClean="0">
                <a:solidFill>
                  <a:srgbClr val="003865"/>
                </a:solidFill>
              </a:rPr>
              <a:t>education.state.mn.us</a:t>
            </a:r>
            <a:endParaRPr lang="en-US" dirty="0">
              <a:solidFill>
                <a:srgbClr val="003865"/>
              </a:solidFill>
            </a:endParaRPr>
          </a:p>
        </p:txBody>
      </p:sp>
    </p:spTree>
    <p:extLst>
      <p:ext uri="{BB962C8B-B14F-4D97-AF65-F5344CB8AC3E}">
        <p14:creationId xmlns:p14="http://schemas.microsoft.com/office/powerpoint/2010/main" val="34858415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Quote Solid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838200" y="2212733"/>
            <a:ext cx="10515600" cy="1472163"/>
          </a:xfrm>
        </p:spPr>
        <p:txBody>
          <a:bodyPr>
            <a:noAutofit/>
          </a:bodyPr>
          <a:lstStyle>
            <a:lvl1pPr algn="ctr">
              <a:tabLst>
                <a:tab pos="3770313" algn="l"/>
              </a:tabLst>
              <a:defRPr sz="7000">
                <a:solidFill>
                  <a:schemeClr val="bg1"/>
                </a:solidFill>
              </a:defRPr>
            </a:lvl1pPr>
          </a:lstStyle>
          <a:p>
            <a:r>
              <a:rPr lang="en-US" dirty="0" smtClean="0"/>
              <a:t>Thank you!</a:t>
            </a:r>
            <a:endParaRPr lang="en-US" dirty="0"/>
          </a:p>
        </p:txBody>
      </p:sp>
      <p:sp>
        <p:nvSpPr>
          <p:cNvPr id="11" name="Text Placeholder 6"/>
          <p:cNvSpPr>
            <a:spLocks noGrp="1"/>
          </p:cNvSpPr>
          <p:nvPr>
            <p:ph type="body" sz="quarter" idx="13" hasCustomPrompt="1"/>
          </p:nvPr>
        </p:nvSpPr>
        <p:spPr>
          <a:xfrm>
            <a:off x="838200" y="3684897"/>
            <a:ext cx="10515600" cy="2517600"/>
          </a:xfrm>
        </p:spPr>
        <p:txBody>
          <a:bodyPr anchor="ctr"/>
          <a:lstStyle>
            <a:lvl1pPr marL="0" indent="0" algn="ctr">
              <a:lnSpc>
                <a:spcPct val="100000"/>
              </a:lnSpc>
              <a:spcBef>
                <a:spcPts val="0"/>
              </a:spcBef>
              <a:buNone/>
              <a:defRPr baseline="0">
                <a:solidFill>
                  <a:schemeClr val="bg1"/>
                </a:solidFill>
              </a:defRPr>
            </a:lvl1pPr>
          </a:lstStyle>
          <a:p>
            <a:pPr lvl="0"/>
            <a:r>
              <a:rPr lang="en-US" dirty="0" err="1" smtClean="0"/>
              <a:t>Firstname</a:t>
            </a:r>
            <a:r>
              <a:rPr lang="en-US" dirty="0" smtClean="0"/>
              <a:t> </a:t>
            </a:r>
            <a:r>
              <a:rPr lang="en-US" dirty="0" err="1" smtClean="0"/>
              <a:t>Lastname</a:t>
            </a:r>
            <a:endParaRPr lang="en-US" dirty="0" smtClean="0"/>
          </a:p>
          <a:p>
            <a:pPr lvl="0"/>
            <a:r>
              <a:rPr lang="en-US" dirty="0" smtClean="0"/>
              <a:t>firstname.lastname@state.mn.us</a:t>
            </a:r>
          </a:p>
          <a:p>
            <a:pPr lvl="0"/>
            <a:r>
              <a:rPr lang="en-US" dirty="0" smtClean="0"/>
              <a:t>555-555-5555</a:t>
            </a:r>
            <a:endParaRPr lang="en-US" dirty="0"/>
          </a:p>
        </p:txBody>
      </p:sp>
      <p:sp>
        <p:nvSpPr>
          <p:cNvPr id="3" name="Date Placeholder 2"/>
          <p:cNvSpPr>
            <a:spLocks noGrp="1"/>
          </p:cNvSpPr>
          <p:nvPr>
            <p:ph type="dt" sz="half" idx="10"/>
          </p:nvPr>
        </p:nvSpPr>
        <p:spPr/>
        <p:txBody>
          <a:bodyPr/>
          <a:lstStyle>
            <a:lvl1pPr>
              <a:defRPr>
                <a:solidFill>
                  <a:schemeClr val="bg1"/>
                </a:solidFill>
              </a:defRPr>
            </a:lvl1pPr>
          </a:lstStyle>
          <a:p>
            <a:fld id="{D094F804-653A-41F1-A565-1098D9DEB37A}" type="datetime1">
              <a:rPr lang="en-US" smtClean="0"/>
              <a:t>3/15/2018</a:t>
            </a:fld>
            <a:endParaRPr lang="en-US" dirty="0"/>
          </a:p>
        </p:txBody>
      </p:sp>
      <p:sp>
        <p:nvSpPr>
          <p:cNvPr id="5" name="Footer Placeholder 4"/>
          <p:cNvSpPr>
            <a:spLocks noGrp="1"/>
          </p:cNvSpPr>
          <p:nvPr>
            <p:ph type="ftr" sz="quarter" idx="12"/>
          </p:nvPr>
        </p:nvSpPr>
        <p:spPr>
          <a:xfrm>
            <a:off x="2885256" y="6356350"/>
            <a:ext cx="6421487" cy="365125"/>
          </a:xfrm>
        </p:spPr>
        <p:txBody>
          <a:bodyPr/>
          <a:lstStyle>
            <a:lvl1pPr>
              <a:defRPr>
                <a:solidFill>
                  <a:schemeClr val="bg1"/>
                </a:solidFill>
              </a:defRPr>
            </a:lvl1pPr>
          </a:lstStyle>
          <a:p>
            <a:r>
              <a:rPr lang="en-US" dirty="0" smtClean="0"/>
              <a:t>Leading for educational excellence and equity, every day for every one. </a:t>
            </a:r>
            <a:r>
              <a:rPr lang="en-US" dirty="0" smtClean="0">
                <a:solidFill>
                  <a:schemeClr val="accent2"/>
                </a:solidFill>
              </a:rPr>
              <a:t>|</a:t>
            </a:r>
            <a:r>
              <a:rPr lang="en-US" dirty="0" smtClean="0"/>
              <a:t> education.state.mn.us</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
        <p:nvSpPr>
          <p:cNvPr id="8" name="Rectangle 7"/>
          <p:cNvSpPr/>
          <p:nvPr userDrawn="1"/>
        </p:nvSpPr>
        <p:spPr>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67176" y="594061"/>
            <a:ext cx="3486624" cy="463258"/>
          </a:xfrm>
          <a:prstGeom prst="rect">
            <a:avLst/>
          </a:prstGeom>
        </p:spPr>
      </p:pic>
    </p:spTree>
    <p:extLst>
      <p:ext uri="{BB962C8B-B14F-4D97-AF65-F5344CB8AC3E}">
        <p14:creationId xmlns:p14="http://schemas.microsoft.com/office/powerpoint/2010/main" val="5559638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068C556E-7101-4471-A958-3911E20944AB}" type="datetime1">
              <a:rPr lang="en-US" smtClean="0"/>
              <a:t>3/15/2018</a:t>
            </a:fld>
            <a:endParaRPr lang="en-US" dirty="0"/>
          </a:p>
        </p:txBody>
      </p:sp>
      <p:sp>
        <p:nvSpPr>
          <p:cNvPr id="12"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a:t>
            </a:r>
            <a:r>
              <a:rPr lang="en-US" smtClean="0">
                <a:solidFill>
                  <a:schemeClr val="accent1"/>
                </a:solidFill>
              </a:rPr>
              <a:t>|</a:t>
            </a:r>
            <a:r>
              <a:rPr lang="en-US" smtClean="0"/>
              <a:t> mn.gov/websiteurl</a:t>
            </a:r>
            <a:endParaRPr lang="en-US" dirty="0"/>
          </a:p>
        </p:txBody>
      </p:sp>
      <p:sp>
        <p:nvSpPr>
          <p:cNvPr id="6" name="Slide Number Placeholder 5"/>
          <p:cNvSpPr>
            <a:spLocks noGrp="1"/>
          </p:cNvSpPr>
          <p:nvPr>
            <p:ph type="sldNum" sz="quarter" idx="4"/>
          </p:nvPr>
        </p:nvSpPr>
        <p:spPr>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7062332"/>
      </p:ext>
    </p:extLst>
  </p:cSld>
  <p:clrMap bg1="lt1" tx1="dk1" bg2="lt2" tx2="dk2" accent1="accent1" accent2="accent2" accent3="accent3" accent4="accent4" accent5="accent5" accent6="accent6" hlink="hlink" folHlink="folHlink"/>
  <p:sldLayoutIdLst>
    <p:sldLayoutId id="2147483788" r:id="rId1"/>
    <p:sldLayoutId id="2147483799" r:id="rId2"/>
    <p:sldLayoutId id="2147483712" r:id="rId3"/>
    <p:sldLayoutId id="2147483790" r:id="rId4"/>
    <p:sldLayoutId id="2147483789" r:id="rId5"/>
    <p:sldLayoutId id="2147483798" r:id="rId6"/>
  </p:sldLayoutIdLst>
  <p:timing>
    <p:tnLst>
      <p:par>
        <p:cTn id="1" dur="indefinite" restart="never" nodeType="tmRoot"/>
      </p:par>
    </p:tnLst>
  </p:timing>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spcAft>
          <a:spcPts val="1000"/>
        </a:spcAft>
        <a:buClr>
          <a:schemeClr val="accent1"/>
        </a:buClr>
        <a:buFont typeface="Arial" panose="020B0604020202020204" pitchFamily="34" charset="0"/>
        <a:buChar char="•"/>
        <a:defRPr sz="25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0" y="3219450"/>
            <a:ext cx="12192000" cy="1527361"/>
          </a:xfrm>
        </p:spPr>
        <p:txBody>
          <a:bodyPr>
            <a:normAutofit/>
          </a:bodyPr>
          <a:lstStyle/>
          <a:p>
            <a:r>
              <a:rPr lang="en-US" sz="3100" dirty="0" smtClean="0"/>
              <a:t>SPECIAL EDUCATION FUNDING </a:t>
            </a:r>
            <a:r>
              <a:rPr lang="en-US" sz="3100" dirty="0" smtClean="0"/>
              <a:t>OVERVIEW</a:t>
            </a:r>
            <a:br>
              <a:rPr lang="en-US" sz="3100" dirty="0" smtClean="0"/>
            </a:br>
            <a:r>
              <a:rPr lang="en-US" sz="3100" dirty="0" smtClean="0"/>
              <a:t>House Ways and Means Committee</a:t>
            </a:r>
            <a:endParaRPr lang="en-US" sz="3100" dirty="0"/>
          </a:p>
        </p:txBody>
      </p:sp>
      <p:sp>
        <p:nvSpPr>
          <p:cNvPr id="2" name="Text Placeholder 1"/>
          <p:cNvSpPr>
            <a:spLocks noGrp="1"/>
          </p:cNvSpPr>
          <p:nvPr>
            <p:ph type="body" sz="quarter" idx="14"/>
          </p:nvPr>
        </p:nvSpPr>
        <p:spPr>
          <a:xfrm>
            <a:off x="3044514" y="5365376"/>
            <a:ext cx="6587067" cy="1492624"/>
          </a:xfrm>
        </p:spPr>
        <p:txBody>
          <a:bodyPr>
            <a:normAutofit/>
          </a:bodyPr>
          <a:lstStyle/>
          <a:p>
            <a:r>
              <a:rPr lang="en-US" sz="1600" dirty="0" smtClean="0">
                <a:solidFill>
                  <a:srgbClr val="000000"/>
                </a:solidFill>
                <a:latin typeface="Tahoma" pitchFamily="34" charset="0"/>
              </a:rPr>
              <a:t>Tom Melcher - School Finance Director</a:t>
            </a:r>
          </a:p>
          <a:p>
            <a:r>
              <a:rPr lang="en-US" sz="1600" dirty="0" smtClean="0">
                <a:solidFill>
                  <a:srgbClr val="000000"/>
                </a:solidFill>
                <a:latin typeface="Tahoma" pitchFamily="34" charset="0"/>
              </a:rPr>
              <a:t>March 19, 2018</a:t>
            </a:r>
            <a:endParaRPr lang="en-US" sz="1600" dirty="0">
              <a:solidFill>
                <a:srgbClr val="000000"/>
              </a:solidFill>
              <a:latin typeface="Tahoma" pitchFamily="34" charset="0"/>
            </a:endParaRPr>
          </a:p>
        </p:txBody>
      </p:sp>
    </p:spTree>
    <p:extLst>
      <p:ext uri="{BB962C8B-B14F-4D97-AF65-F5344CB8AC3E}">
        <p14:creationId xmlns:p14="http://schemas.microsoft.com/office/powerpoint/2010/main" val="2854273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
            <a:ext cx="12115800" cy="1258889"/>
          </a:xfrm>
        </p:spPr>
        <p:txBody>
          <a:bodyPr>
            <a:normAutofit/>
          </a:bodyPr>
          <a:lstStyle/>
          <a:p>
            <a:pPr algn="ctr"/>
            <a:r>
              <a:rPr lang="en-US" sz="2800" b="1" dirty="0" smtClean="0"/>
              <a:t>SPECIAL EDUCATION FUNDING FORMULA</a:t>
            </a:r>
            <a:br>
              <a:rPr lang="en-US" sz="2800" b="1" dirty="0" smtClean="0"/>
            </a:br>
            <a:r>
              <a:rPr lang="en-US" sz="2800" dirty="0" smtClean="0"/>
              <a:t>New Formula (Enacted in 2013,  Effective FY 2016)</a:t>
            </a:r>
            <a:endParaRPr lang="en-US" sz="2600" dirty="0"/>
          </a:p>
        </p:txBody>
      </p:sp>
      <p:sp>
        <p:nvSpPr>
          <p:cNvPr id="4" name="Date Placeholder 3"/>
          <p:cNvSpPr>
            <a:spLocks noGrp="1"/>
          </p:cNvSpPr>
          <p:nvPr>
            <p:ph type="dt" sz="half" idx="10"/>
          </p:nvPr>
        </p:nvSpPr>
        <p:spPr/>
        <p:txBody>
          <a:bodyPr/>
          <a:lstStyle/>
          <a:p>
            <a:fld id="{824D5D47-1752-4D84-8BFB-C2F71A34C932}" type="datetime1">
              <a:rPr lang="en-US" smtClean="0"/>
              <a:t>3/15/2018</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10</a:t>
            </a:fld>
            <a:endParaRPr lang="en-US" dirty="0"/>
          </a:p>
        </p:txBody>
      </p:sp>
      <p:sp>
        <p:nvSpPr>
          <p:cNvPr id="3" name="Content Placeholder 2"/>
          <p:cNvSpPr>
            <a:spLocks noGrp="1"/>
          </p:cNvSpPr>
          <p:nvPr>
            <p:ph idx="1"/>
          </p:nvPr>
        </p:nvSpPr>
        <p:spPr>
          <a:xfrm>
            <a:off x="238125" y="1514476"/>
            <a:ext cx="11953875" cy="5095874"/>
          </a:xfrm>
        </p:spPr>
        <p:txBody>
          <a:bodyPr>
            <a:normAutofit fontScale="77500" lnSpcReduction="20000"/>
          </a:bodyPr>
          <a:lstStyle/>
          <a:p>
            <a:r>
              <a:rPr lang="en-US" sz="2600" b="1" dirty="0" smtClean="0"/>
              <a:t>Scaled-down version of recommendations from 2012 education finance working group.  Major working group recommendations included:</a:t>
            </a:r>
          </a:p>
          <a:p>
            <a:pPr lvl="1"/>
            <a:r>
              <a:rPr lang="en-US" sz="2600" dirty="0" smtClean="0"/>
              <a:t>Increase </a:t>
            </a:r>
            <a:r>
              <a:rPr lang="en-US" sz="2600" dirty="0"/>
              <a:t>state special education aid by $150 - $200 million per year to reduce cross </a:t>
            </a:r>
            <a:r>
              <a:rPr lang="en-US" sz="2600" dirty="0" smtClean="0"/>
              <a:t>subsidies (the enacted increase was $40 Million);</a:t>
            </a:r>
            <a:endParaRPr lang="en-US" sz="2600" dirty="0"/>
          </a:p>
          <a:p>
            <a:pPr lvl="1"/>
            <a:r>
              <a:rPr lang="en-US" sz="2600" dirty="0" smtClean="0"/>
              <a:t>Replace </a:t>
            </a:r>
            <a:r>
              <a:rPr lang="en-US" sz="2600" dirty="0"/>
              <a:t>the existing </a:t>
            </a:r>
            <a:r>
              <a:rPr lang="en-US" sz="2600" dirty="0" smtClean="0"/>
              <a:t>formula with a new formula to include the following changes:</a:t>
            </a:r>
          </a:p>
          <a:p>
            <a:pPr lvl="2"/>
            <a:r>
              <a:rPr lang="en-US" sz="2600" dirty="0" smtClean="0"/>
              <a:t>Eliminate the statewide cap on state special education aid;</a:t>
            </a:r>
          </a:p>
          <a:p>
            <a:pPr lvl="2"/>
            <a:r>
              <a:rPr lang="en-US" sz="2600" dirty="0" smtClean="0"/>
              <a:t>Expand reimbursable expenditures to include all special education costs not funded with federal aid, </a:t>
            </a:r>
            <a:r>
              <a:rPr lang="en-US" sz="2600" dirty="0" smtClean="0"/>
              <a:t>(primarily </a:t>
            </a:r>
            <a:r>
              <a:rPr lang="en-US" sz="2600" dirty="0" smtClean="0"/>
              <a:t>fringe </a:t>
            </a:r>
            <a:r>
              <a:rPr lang="en-US" sz="2600" dirty="0" smtClean="0"/>
              <a:t>benefits);</a:t>
            </a:r>
            <a:endParaRPr lang="en-US" sz="2600" dirty="0" smtClean="0"/>
          </a:p>
          <a:p>
            <a:pPr lvl="2"/>
            <a:r>
              <a:rPr lang="en-US" sz="2600" dirty="0" smtClean="0"/>
              <a:t>Calculate aid using prior year data to improve predictability;</a:t>
            </a:r>
          </a:p>
          <a:p>
            <a:pPr lvl="2"/>
            <a:r>
              <a:rPr lang="en-US" sz="2600" dirty="0" smtClean="0"/>
              <a:t>Calculate part of the funding based on the number of students served by primary disability category and the statewide average cost per student by category; and, </a:t>
            </a:r>
          </a:p>
          <a:p>
            <a:pPr lvl="2"/>
            <a:r>
              <a:rPr lang="en-US" sz="2600" dirty="0" smtClean="0"/>
              <a:t>Require </a:t>
            </a:r>
            <a:r>
              <a:rPr lang="en-US" sz="2600" dirty="0"/>
              <a:t>the serving school district or charter school (excluding intermediate districts, cooperatives and charter schools with more than 70 percent of enrolled students with IEPs) to cover 10 percent of unfunded costs for open-enrolled </a:t>
            </a:r>
            <a:r>
              <a:rPr lang="en-US" sz="2600" dirty="0" smtClean="0"/>
              <a:t>students</a:t>
            </a:r>
          </a:p>
          <a:p>
            <a:pPr lvl="1"/>
            <a:endParaRPr lang="en-US" sz="2600" dirty="0" smtClean="0"/>
          </a:p>
          <a:p>
            <a:pPr lvl="1"/>
            <a:endParaRPr lang="en-US" sz="2200" dirty="0"/>
          </a:p>
        </p:txBody>
      </p:sp>
    </p:spTree>
    <p:extLst>
      <p:ext uri="{BB962C8B-B14F-4D97-AF65-F5344CB8AC3E}">
        <p14:creationId xmlns:p14="http://schemas.microsoft.com/office/powerpoint/2010/main" val="823548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
            <a:ext cx="12115800" cy="1258889"/>
          </a:xfrm>
        </p:spPr>
        <p:txBody>
          <a:bodyPr>
            <a:normAutofit/>
          </a:bodyPr>
          <a:lstStyle/>
          <a:p>
            <a:pPr algn="ctr"/>
            <a:r>
              <a:rPr lang="en-US" sz="2800" b="1" dirty="0" smtClean="0"/>
              <a:t>SPECIAL EDUCATION FUNDING </a:t>
            </a:r>
            <a:br>
              <a:rPr lang="en-US" sz="2800" b="1" dirty="0" smtClean="0"/>
            </a:br>
            <a:r>
              <a:rPr lang="en-US" sz="2800" dirty="0" smtClean="0"/>
              <a:t>New Formula Mechanics:  Initial Aid and Excess Cost Aid</a:t>
            </a:r>
            <a:br>
              <a:rPr lang="en-US" sz="2800" dirty="0" smtClean="0"/>
            </a:br>
            <a:r>
              <a:rPr lang="en-US" sz="2400" dirty="0" smtClean="0"/>
              <a:t>(Calculated using Prior Year Data)</a:t>
            </a:r>
            <a:endParaRPr lang="en-US" sz="2400" dirty="0"/>
          </a:p>
        </p:txBody>
      </p:sp>
      <p:sp>
        <p:nvSpPr>
          <p:cNvPr id="4" name="Date Placeholder 3"/>
          <p:cNvSpPr>
            <a:spLocks noGrp="1"/>
          </p:cNvSpPr>
          <p:nvPr>
            <p:ph type="dt" sz="half" idx="10"/>
          </p:nvPr>
        </p:nvSpPr>
        <p:spPr/>
        <p:txBody>
          <a:bodyPr/>
          <a:lstStyle/>
          <a:p>
            <a:fld id="{824D5D47-1752-4D84-8BFB-C2F71A34C932}" type="datetime1">
              <a:rPr lang="en-US" smtClean="0"/>
              <a:t>3/15/2018</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11</a:t>
            </a:fld>
            <a:endParaRPr lang="en-US" dirty="0"/>
          </a:p>
        </p:txBody>
      </p:sp>
      <p:sp>
        <p:nvSpPr>
          <p:cNvPr id="3" name="Content Placeholder 2"/>
          <p:cNvSpPr>
            <a:spLocks noGrp="1"/>
          </p:cNvSpPr>
          <p:nvPr>
            <p:ph idx="1"/>
          </p:nvPr>
        </p:nvSpPr>
        <p:spPr>
          <a:xfrm>
            <a:off x="378759" y="1514476"/>
            <a:ext cx="11651316" cy="4841873"/>
          </a:xfrm>
        </p:spPr>
        <p:txBody>
          <a:bodyPr>
            <a:normAutofit fontScale="70000" lnSpcReduction="20000"/>
          </a:bodyPr>
          <a:lstStyle/>
          <a:p>
            <a:pPr marL="0" indent="0">
              <a:buNone/>
            </a:pPr>
            <a:r>
              <a:rPr lang="en-US" sz="3100" b="1" dirty="0" smtClean="0"/>
              <a:t>Initial Aid </a:t>
            </a:r>
            <a:r>
              <a:rPr lang="en-US" sz="3100" dirty="0" smtClean="0"/>
              <a:t>equals the sum of 100% of special transportation cost plus the least of:</a:t>
            </a:r>
          </a:p>
          <a:p>
            <a:pPr lvl="1"/>
            <a:r>
              <a:rPr lang="en-US" sz="3100" dirty="0"/>
              <a:t>56% of the amount generated by a student-driven formula based on total ADM, number of students enrolled by primary disability, and statewide average cost per student by primary disability </a:t>
            </a:r>
            <a:r>
              <a:rPr lang="en-US" sz="3100" dirty="0" smtClean="0"/>
              <a:t>category;</a:t>
            </a:r>
            <a:endParaRPr lang="en-US" sz="3100" dirty="0"/>
          </a:p>
          <a:p>
            <a:pPr lvl="1"/>
            <a:r>
              <a:rPr lang="en-US" sz="3100" dirty="0" smtClean="0"/>
              <a:t>62% of old formula cost (excluding fringe benefits); or</a:t>
            </a:r>
          </a:p>
          <a:p>
            <a:pPr lvl="1"/>
            <a:r>
              <a:rPr lang="en-US" sz="3100" dirty="0" smtClean="0"/>
              <a:t>50% of total nonfederal cost (including fringe benefits).</a:t>
            </a:r>
          </a:p>
          <a:p>
            <a:pPr marL="0" indent="0">
              <a:buNone/>
            </a:pPr>
            <a:r>
              <a:rPr lang="en-US" sz="3100" b="1" dirty="0" smtClean="0"/>
              <a:t>Excess Cost Aid </a:t>
            </a:r>
            <a:r>
              <a:rPr lang="en-US" sz="3100" dirty="0" smtClean="0"/>
              <a:t>equals the greater of:</a:t>
            </a:r>
          </a:p>
          <a:p>
            <a:pPr lvl="1"/>
            <a:r>
              <a:rPr lang="en-US" sz="3100" dirty="0" smtClean="0"/>
              <a:t> 62% of the difference between the old formula cost not reimbursed with initial aid and 2.5% of the product of the district’s general education revenue and the ratio of $5,831 to the prior year formula allowance; or</a:t>
            </a:r>
          </a:p>
          <a:p>
            <a:pPr lvl="1">
              <a:buClr>
                <a:srgbClr val="003865"/>
              </a:buClr>
            </a:pPr>
            <a:r>
              <a:rPr lang="en-US" sz="3100" dirty="0" smtClean="0">
                <a:solidFill>
                  <a:srgbClr val="003865"/>
                </a:solidFill>
              </a:rPr>
              <a:t>56% </a:t>
            </a:r>
            <a:r>
              <a:rPr lang="en-US" sz="3100" dirty="0">
                <a:solidFill>
                  <a:srgbClr val="003865"/>
                </a:solidFill>
              </a:rPr>
              <a:t>of the difference between the </a:t>
            </a:r>
            <a:r>
              <a:rPr lang="en-US" sz="3100" dirty="0" smtClean="0">
                <a:solidFill>
                  <a:srgbClr val="003865"/>
                </a:solidFill>
              </a:rPr>
              <a:t>total nonfederal cost </a:t>
            </a:r>
            <a:r>
              <a:rPr lang="en-US" sz="3100" dirty="0">
                <a:solidFill>
                  <a:srgbClr val="003865"/>
                </a:solidFill>
              </a:rPr>
              <a:t>not reimbursed with initial aid and </a:t>
            </a:r>
            <a:r>
              <a:rPr lang="en-US" sz="3100" dirty="0" smtClean="0">
                <a:solidFill>
                  <a:srgbClr val="003865"/>
                </a:solidFill>
              </a:rPr>
              <a:t>7% </a:t>
            </a:r>
            <a:r>
              <a:rPr lang="en-US" sz="3100" dirty="0"/>
              <a:t>of the product of the district’s general education revenue and the ratio of $5,831 to </a:t>
            </a:r>
            <a:r>
              <a:rPr lang="en-US" sz="3100" dirty="0" smtClean="0"/>
              <a:t>the prior year </a:t>
            </a:r>
            <a:r>
              <a:rPr lang="en-US" sz="3100" dirty="0"/>
              <a:t>formula allowance</a:t>
            </a:r>
            <a:r>
              <a:rPr lang="en-US" sz="3100" dirty="0" smtClean="0">
                <a:solidFill>
                  <a:srgbClr val="003865"/>
                </a:solidFill>
              </a:rPr>
              <a:t>.</a:t>
            </a:r>
            <a:r>
              <a:rPr lang="en-US" sz="3100" dirty="0" smtClean="0"/>
              <a:t> </a:t>
            </a:r>
          </a:p>
        </p:txBody>
      </p:sp>
    </p:spTree>
    <p:extLst>
      <p:ext uri="{BB962C8B-B14F-4D97-AF65-F5344CB8AC3E}">
        <p14:creationId xmlns:p14="http://schemas.microsoft.com/office/powerpoint/2010/main" val="35245138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
            <a:ext cx="12115800" cy="1258889"/>
          </a:xfrm>
        </p:spPr>
        <p:txBody>
          <a:bodyPr>
            <a:normAutofit/>
          </a:bodyPr>
          <a:lstStyle/>
          <a:p>
            <a:pPr algn="ctr"/>
            <a:r>
              <a:rPr lang="en-US" sz="2800" b="1" dirty="0" smtClean="0"/>
              <a:t>SPECIAL EDUCATION FUNDING </a:t>
            </a:r>
            <a:br>
              <a:rPr lang="en-US" sz="2800" b="1" dirty="0" smtClean="0"/>
            </a:br>
            <a:r>
              <a:rPr lang="en-US" sz="2800" dirty="0" smtClean="0"/>
              <a:t>New Formula Mechanics: Tuition Adjustments</a:t>
            </a:r>
            <a:br>
              <a:rPr lang="en-US" sz="2800" dirty="0" smtClean="0"/>
            </a:br>
            <a:r>
              <a:rPr lang="en-US" sz="2800" dirty="0" smtClean="0"/>
              <a:t>(Calculated using Current Data)</a:t>
            </a:r>
            <a:endParaRPr lang="en-US" sz="2600" dirty="0"/>
          </a:p>
        </p:txBody>
      </p:sp>
      <p:sp>
        <p:nvSpPr>
          <p:cNvPr id="4" name="Date Placeholder 3"/>
          <p:cNvSpPr>
            <a:spLocks noGrp="1"/>
          </p:cNvSpPr>
          <p:nvPr>
            <p:ph type="dt" sz="half" idx="10"/>
          </p:nvPr>
        </p:nvSpPr>
        <p:spPr/>
        <p:txBody>
          <a:bodyPr/>
          <a:lstStyle/>
          <a:p>
            <a:fld id="{824D5D47-1752-4D84-8BFB-C2F71A34C932}" type="datetime1">
              <a:rPr lang="en-US" smtClean="0"/>
              <a:t>3/15/2018</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12</a:t>
            </a:fld>
            <a:endParaRPr lang="en-US" dirty="0"/>
          </a:p>
        </p:txBody>
      </p:sp>
      <p:sp>
        <p:nvSpPr>
          <p:cNvPr id="3" name="Content Placeholder 2"/>
          <p:cNvSpPr>
            <a:spLocks noGrp="1"/>
          </p:cNvSpPr>
          <p:nvPr>
            <p:ph idx="1"/>
          </p:nvPr>
        </p:nvSpPr>
        <p:spPr>
          <a:xfrm>
            <a:off x="378759" y="1514476"/>
            <a:ext cx="11510682" cy="4841874"/>
          </a:xfrm>
        </p:spPr>
        <p:txBody>
          <a:bodyPr>
            <a:normAutofit/>
          </a:bodyPr>
          <a:lstStyle/>
          <a:p>
            <a:pPr lvl="1"/>
            <a:r>
              <a:rPr lang="en-US" sz="2000" dirty="0" smtClean="0"/>
              <a:t>For students placed by the resident district in a cooperative or intermediate district, or enrolled in a charter school with at least 70% special education students, 100% of the unfunded special education cost is added to the special education aid for the serving coop / school and subtracted from the aid for the resident district.</a:t>
            </a:r>
          </a:p>
          <a:p>
            <a:pPr lvl="1"/>
            <a:r>
              <a:rPr lang="en-US" sz="2000" dirty="0"/>
              <a:t>For students </a:t>
            </a:r>
            <a:r>
              <a:rPr lang="en-US" sz="2000" dirty="0" smtClean="0"/>
              <a:t>open enrolling to another district or to a charter </a:t>
            </a:r>
            <a:r>
              <a:rPr lang="en-US" sz="2000" dirty="0"/>
              <a:t>school with </a:t>
            </a:r>
            <a:r>
              <a:rPr lang="en-US" sz="2000" dirty="0" smtClean="0"/>
              <a:t>less than </a:t>
            </a:r>
            <a:r>
              <a:rPr lang="en-US" sz="2000" dirty="0"/>
              <a:t>70% special education students, </a:t>
            </a:r>
            <a:r>
              <a:rPr lang="en-US" sz="2000" dirty="0" smtClean="0"/>
              <a:t>90% </a:t>
            </a:r>
            <a:r>
              <a:rPr lang="en-US" sz="2000" dirty="0"/>
              <a:t>of the </a:t>
            </a:r>
            <a:r>
              <a:rPr lang="en-US" sz="2000" dirty="0" smtClean="0"/>
              <a:t>unfunded special </a:t>
            </a:r>
            <a:r>
              <a:rPr lang="en-US" sz="2000" dirty="0"/>
              <a:t>education cost </a:t>
            </a:r>
            <a:r>
              <a:rPr lang="en-US" sz="2000" dirty="0" smtClean="0"/>
              <a:t>is </a:t>
            </a:r>
            <a:r>
              <a:rPr lang="en-US" sz="2000" dirty="0"/>
              <a:t>added to the special education aid for the serving </a:t>
            </a:r>
            <a:r>
              <a:rPr lang="en-US" sz="2000" dirty="0" smtClean="0"/>
              <a:t>district / </a:t>
            </a:r>
            <a:r>
              <a:rPr lang="en-US" sz="2000" dirty="0"/>
              <a:t>school and subtracted from the aid for the resident district</a:t>
            </a:r>
            <a:r>
              <a:rPr lang="en-US" sz="2000" dirty="0" smtClean="0"/>
              <a:t>.</a:t>
            </a:r>
          </a:p>
          <a:p>
            <a:pPr lvl="1"/>
            <a:r>
              <a:rPr lang="en-US" sz="2000" dirty="0" smtClean="0"/>
              <a:t>These are known as “tuition adjustments” because historically, the intermediate / coop / charter school / nonresident serving district would bill the resident district for its unreimbursed costs.</a:t>
            </a:r>
          </a:p>
          <a:p>
            <a:pPr lvl="1"/>
            <a:r>
              <a:rPr lang="en-US" sz="2000" dirty="0" smtClean="0"/>
              <a:t>For FY 2017, special education tuition adjustments totaled about $210 million statewide.</a:t>
            </a:r>
            <a:endParaRPr lang="en-US" sz="2000" dirty="0"/>
          </a:p>
          <a:p>
            <a:pPr lvl="1"/>
            <a:endParaRPr lang="en-US" sz="2000" dirty="0" smtClean="0"/>
          </a:p>
          <a:p>
            <a:pPr lvl="1"/>
            <a:endParaRPr lang="en-US" sz="2000" dirty="0"/>
          </a:p>
          <a:p>
            <a:pPr lvl="1"/>
            <a:endParaRPr lang="en-US" sz="2600" dirty="0" smtClean="0"/>
          </a:p>
          <a:p>
            <a:pPr lvl="1"/>
            <a:endParaRPr lang="en-US" sz="2200" dirty="0"/>
          </a:p>
        </p:txBody>
      </p:sp>
    </p:spTree>
    <p:extLst>
      <p:ext uri="{BB962C8B-B14F-4D97-AF65-F5344CB8AC3E}">
        <p14:creationId xmlns:p14="http://schemas.microsoft.com/office/powerpoint/2010/main" val="39861016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
            <a:ext cx="12115800" cy="1258889"/>
          </a:xfrm>
        </p:spPr>
        <p:txBody>
          <a:bodyPr>
            <a:normAutofit/>
          </a:bodyPr>
          <a:lstStyle/>
          <a:p>
            <a:pPr algn="ctr"/>
            <a:r>
              <a:rPr lang="en-US" sz="2800" b="1" dirty="0" smtClean="0"/>
              <a:t>SPECIAL EDUCATION FUNDING </a:t>
            </a:r>
            <a:br>
              <a:rPr lang="en-US" sz="2800" b="1" dirty="0" smtClean="0"/>
            </a:br>
            <a:r>
              <a:rPr lang="en-US" sz="2800" dirty="0" smtClean="0"/>
              <a:t>New Formula Mechanics: Hold Harmless and Growth Cap</a:t>
            </a:r>
            <a:br>
              <a:rPr lang="en-US" sz="2800" dirty="0" smtClean="0"/>
            </a:br>
            <a:endParaRPr lang="en-US" sz="2600" dirty="0"/>
          </a:p>
        </p:txBody>
      </p:sp>
      <p:sp>
        <p:nvSpPr>
          <p:cNvPr id="4" name="Date Placeholder 3"/>
          <p:cNvSpPr>
            <a:spLocks noGrp="1"/>
          </p:cNvSpPr>
          <p:nvPr>
            <p:ph type="dt" sz="half" idx="10"/>
          </p:nvPr>
        </p:nvSpPr>
        <p:spPr/>
        <p:txBody>
          <a:bodyPr/>
          <a:lstStyle/>
          <a:p>
            <a:fld id="{824D5D47-1752-4D84-8BFB-C2F71A34C932}" type="datetime1">
              <a:rPr lang="en-US" smtClean="0"/>
              <a:t>3/15/2018</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13</a:t>
            </a:fld>
            <a:endParaRPr lang="en-US" dirty="0"/>
          </a:p>
        </p:txBody>
      </p:sp>
      <p:sp>
        <p:nvSpPr>
          <p:cNvPr id="3" name="Content Placeholder 2"/>
          <p:cNvSpPr>
            <a:spLocks noGrp="1"/>
          </p:cNvSpPr>
          <p:nvPr>
            <p:ph idx="1"/>
          </p:nvPr>
        </p:nvSpPr>
        <p:spPr>
          <a:xfrm>
            <a:off x="378759" y="1514476"/>
            <a:ext cx="11510682" cy="5114924"/>
          </a:xfrm>
        </p:spPr>
        <p:txBody>
          <a:bodyPr>
            <a:normAutofit/>
          </a:bodyPr>
          <a:lstStyle/>
          <a:p>
            <a:pPr lvl="2"/>
            <a:r>
              <a:rPr lang="en-US" sz="2400" dirty="0" smtClean="0"/>
              <a:t>A </a:t>
            </a:r>
            <a:r>
              <a:rPr lang="en-US" sz="2400" b="1" dirty="0" smtClean="0"/>
              <a:t>hold harmless </a:t>
            </a:r>
            <a:r>
              <a:rPr lang="en-US" sz="2400" dirty="0" smtClean="0"/>
              <a:t>provision is included to ensure that no district will receive less aid than it would have received under the old formula for FY 16, adjusted in later years for inflation and enrollment change.</a:t>
            </a:r>
          </a:p>
          <a:p>
            <a:pPr lvl="3"/>
            <a:r>
              <a:rPr lang="en-US" sz="2200" dirty="0" smtClean="0"/>
              <a:t>69 districts received hold-harmless aid in FY 17 totaling $6.6 Million</a:t>
            </a:r>
          </a:p>
          <a:p>
            <a:pPr lvl="2"/>
            <a:r>
              <a:rPr lang="en-US" sz="2400" dirty="0" smtClean="0"/>
              <a:t>A district-specific </a:t>
            </a:r>
            <a:r>
              <a:rPr lang="en-US" sz="2400" b="1" dirty="0" smtClean="0"/>
              <a:t>growth cap </a:t>
            </a:r>
            <a:r>
              <a:rPr lang="en-US" sz="2400" dirty="0" smtClean="0"/>
              <a:t>which limits the increase a district can receive over what it would have received under the old formula for FY 16 to $80 per ADM.  For later years, the base for the cap is adjusted for inflation and enrollment change in the district, and the limit over the adjusted base is increased to $100 per ADM in FY 17, with an annual increase of $40 per ADM in later years.</a:t>
            </a:r>
          </a:p>
          <a:p>
            <a:pPr lvl="3"/>
            <a:r>
              <a:rPr lang="en-US" sz="2200" dirty="0" smtClean="0"/>
              <a:t>121 </a:t>
            </a:r>
            <a:r>
              <a:rPr lang="en-US" sz="2200" dirty="0"/>
              <a:t>districts </a:t>
            </a:r>
            <a:r>
              <a:rPr lang="en-US" sz="2200" dirty="0" smtClean="0"/>
              <a:t>were limited by the growth cap in FY 17, with the reduction to aid totaling $20.3 Million</a:t>
            </a:r>
            <a:endParaRPr lang="en-US" sz="2200" dirty="0"/>
          </a:p>
          <a:p>
            <a:pPr lvl="3"/>
            <a:endParaRPr lang="en-US" sz="1600" dirty="0" smtClean="0"/>
          </a:p>
          <a:p>
            <a:pPr lvl="1"/>
            <a:endParaRPr lang="en-US" sz="2000" dirty="0"/>
          </a:p>
          <a:p>
            <a:pPr lvl="1"/>
            <a:endParaRPr lang="en-US" sz="2600" dirty="0" smtClean="0"/>
          </a:p>
          <a:p>
            <a:pPr lvl="1"/>
            <a:endParaRPr lang="en-US" sz="2200" dirty="0"/>
          </a:p>
        </p:txBody>
      </p:sp>
    </p:spTree>
    <p:extLst>
      <p:ext uri="{BB962C8B-B14F-4D97-AF65-F5344CB8AC3E}">
        <p14:creationId xmlns:p14="http://schemas.microsoft.com/office/powerpoint/2010/main" val="6172816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
            <a:ext cx="12115800" cy="1258889"/>
          </a:xfrm>
        </p:spPr>
        <p:txBody>
          <a:bodyPr>
            <a:normAutofit/>
          </a:bodyPr>
          <a:lstStyle/>
          <a:p>
            <a:pPr algn="ctr"/>
            <a:r>
              <a:rPr lang="en-US" sz="2800" b="1" dirty="0" smtClean="0"/>
              <a:t>SPECIAL EDUCATION CHILD COUNT, BIRTH – 21 </a:t>
            </a:r>
            <a:br>
              <a:rPr lang="en-US" sz="2800" b="1" dirty="0" smtClean="0"/>
            </a:br>
            <a:r>
              <a:rPr lang="en-US" sz="2800" b="1" dirty="0" smtClean="0"/>
              <a:t>AS PERCENT OF TOTAL AVERAGE DAILY MEMBERSHIP, FY 2003 –FY 2021</a:t>
            </a:r>
            <a:endParaRPr lang="en-US" sz="2600" b="1" dirty="0"/>
          </a:p>
        </p:txBody>
      </p:sp>
      <p:sp>
        <p:nvSpPr>
          <p:cNvPr id="4" name="Date Placeholder 3"/>
          <p:cNvSpPr>
            <a:spLocks noGrp="1"/>
          </p:cNvSpPr>
          <p:nvPr>
            <p:ph type="dt" sz="half" idx="10"/>
          </p:nvPr>
        </p:nvSpPr>
        <p:spPr/>
        <p:txBody>
          <a:bodyPr/>
          <a:lstStyle/>
          <a:p>
            <a:fld id="{824D5D47-1752-4D84-8BFB-C2F71A34C932}" type="datetime1">
              <a:rPr lang="en-US" smtClean="0"/>
              <a:t>3/15/2018</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2</a:t>
            </a:fld>
            <a:endParaRPr lang="en-US" dirty="0"/>
          </a:p>
        </p:txBody>
      </p:sp>
      <p:sp>
        <p:nvSpPr>
          <p:cNvPr id="3" name="Content Placeholder 2"/>
          <p:cNvSpPr>
            <a:spLocks noGrp="1"/>
          </p:cNvSpPr>
          <p:nvPr>
            <p:ph idx="1"/>
          </p:nvPr>
        </p:nvSpPr>
        <p:spPr>
          <a:xfrm>
            <a:off x="349624" y="1694688"/>
            <a:ext cx="11510682" cy="4482275"/>
          </a:xfrm>
        </p:spPr>
        <p:txBody>
          <a:bodyPr>
            <a:normAutofit/>
          </a:bodyPr>
          <a:lstStyle/>
          <a:p>
            <a:pPr lvl="1"/>
            <a:endParaRPr lang="en-US" sz="2600" dirty="0" smtClean="0"/>
          </a:p>
          <a:p>
            <a:pPr lvl="1"/>
            <a:endParaRPr lang="en-US" sz="2200" dirty="0"/>
          </a:p>
        </p:txBody>
      </p:sp>
      <p:pic>
        <p:nvPicPr>
          <p:cNvPr id="5" name="Picture 4"/>
          <p:cNvPicPr>
            <a:picLocks noChangeAspect="1"/>
          </p:cNvPicPr>
          <p:nvPr/>
        </p:nvPicPr>
        <p:blipFill>
          <a:blip r:embed="rId2"/>
          <a:stretch>
            <a:fillRect/>
          </a:stretch>
        </p:blipFill>
        <p:spPr>
          <a:xfrm>
            <a:off x="1764416" y="1352549"/>
            <a:ext cx="8663167" cy="5368926"/>
          </a:xfrm>
          <a:prstGeom prst="rect">
            <a:avLst/>
          </a:prstGeom>
        </p:spPr>
      </p:pic>
    </p:spTree>
    <p:extLst>
      <p:ext uri="{BB962C8B-B14F-4D97-AF65-F5344CB8AC3E}">
        <p14:creationId xmlns:p14="http://schemas.microsoft.com/office/powerpoint/2010/main" val="14715972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
            <a:ext cx="12115800" cy="1258889"/>
          </a:xfrm>
        </p:spPr>
        <p:txBody>
          <a:bodyPr>
            <a:normAutofit/>
          </a:bodyPr>
          <a:lstStyle/>
          <a:p>
            <a:pPr algn="ctr"/>
            <a:r>
              <a:rPr lang="en-US" sz="2800" b="1" dirty="0" smtClean="0"/>
              <a:t>SPECIAL EDUCATION EXPENDITURE INCLUDING SPECIAL TRANSPORTATION</a:t>
            </a:r>
            <a:br>
              <a:rPr lang="en-US" sz="2800" b="1" dirty="0" smtClean="0"/>
            </a:br>
            <a:r>
              <a:rPr lang="en-US" sz="2800" b="1" dirty="0" smtClean="0"/>
              <a:t> PER SPECIAL EDUCATION CHILD COUNT, FY 2003 – FY 2021</a:t>
            </a:r>
            <a:endParaRPr lang="en-US" sz="2600" b="1" dirty="0"/>
          </a:p>
        </p:txBody>
      </p:sp>
      <p:sp>
        <p:nvSpPr>
          <p:cNvPr id="4" name="Date Placeholder 3"/>
          <p:cNvSpPr>
            <a:spLocks noGrp="1"/>
          </p:cNvSpPr>
          <p:nvPr>
            <p:ph type="dt" sz="half" idx="10"/>
          </p:nvPr>
        </p:nvSpPr>
        <p:spPr/>
        <p:txBody>
          <a:bodyPr/>
          <a:lstStyle/>
          <a:p>
            <a:fld id="{824D5D47-1752-4D84-8BFB-C2F71A34C932}" type="datetime1">
              <a:rPr lang="en-US" smtClean="0"/>
              <a:t>3/15/2018</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3</a:t>
            </a:fld>
            <a:endParaRPr lang="en-US" dirty="0"/>
          </a:p>
        </p:txBody>
      </p:sp>
      <p:pic>
        <p:nvPicPr>
          <p:cNvPr id="8" name="Content Placeholder 7"/>
          <p:cNvPicPr>
            <a:picLocks noGrp="1" noChangeAspect="1"/>
          </p:cNvPicPr>
          <p:nvPr>
            <p:ph idx="1"/>
          </p:nvPr>
        </p:nvPicPr>
        <p:blipFill>
          <a:blip r:embed="rId2"/>
          <a:stretch>
            <a:fillRect/>
          </a:stretch>
        </p:blipFill>
        <p:spPr>
          <a:xfrm>
            <a:off x="1847850" y="1352550"/>
            <a:ext cx="8610600" cy="5368925"/>
          </a:xfrm>
          <a:prstGeom prst="rect">
            <a:avLst/>
          </a:prstGeom>
        </p:spPr>
      </p:pic>
    </p:spTree>
    <p:extLst>
      <p:ext uri="{BB962C8B-B14F-4D97-AF65-F5344CB8AC3E}">
        <p14:creationId xmlns:p14="http://schemas.microsoft.com/office/powerpoint/2010/main" val="36075226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
            <a:ext cx="12115800" cy="1258889"/>
          </a:xfrm>
        </p:spPr>
        <p:txBody>
          <a:bodyPr>
            <a:normAutofit/>
          </a:bodyPr>
          <a:lstStyle/>
          <a:p>
            <a:pPr algn="ctr"/>
            <a:r>
              <a:rPr lang="en-US" sz="2800" b="1" dirty="0" smtClean="0"/>
              <a:t>TOTAL SPECIAL EDUCATION EXPENDITURES, FY 2003 – FY 2021</a:t>
            </a:r>
            <a:br>
              <a:rPr lang="en-US" sz="2800" b="1" dirty="0" smtClean="0"/>
            </a:br>
            <a:r>
              <a:rPr lang="en-US" sz="2800" b="1" dirty="0" smtClean="0"/>
              <a:t>Current $ in Millions</a:t>
            </a:r>
            <a:endParaRPr lang="en-US" sz="2600" b="1" dirty="0"/>
          </a:p>
        </p:txBody>
      </p:sp>
      <p:sp>
        <p:nvSpPr>
          <p:cNvPr id="4" name="Date Placeholder 3"/>
          <p:cNvSpPr>
            <a:spLocks noGrp="1"/>
          </p:cNvSpPr>
          <p:nvPr>
            <p:ph type="dt" sz="half" idx="10"/>
          </p:nvPr>
        </p:nvSpPr>
        <p:spPr/>
        <p:txBody>
          <a:bodyPr/>
          <a:lstStyle/>
          <a:p>
            <a:fld id="{824D5D47-1752-4D84-8BFB-C2F71A34C932}" type="datetime1">
              <a:rPr lang="en-US" smtClean="0"/>
              <a:t>3/15/2018</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4</a:t>
            </a:fld>
            <a:endParaRPr lang="en-US" dirty="0"/>
          </a:p>
        </p:txBody>
      </p:sp>
      <p:pic>
        <p:nvPicPr>
          <p:cNvPr id="8" name="Content Placeholder 7"/>
          <p:cNvPicPr>
            <a:picLocks noGrp="1" noChangeAspect="1"/>
          </p:cNvPicPr>
          <p:nvPr>
            <p:ph idx="1"/>
          </p:nvPr>
        </p:nvPicPr>
        <p:blipFill>
          <a:blip r:embed="rId2"/>
          <a:stretch>
            <a:fillRect/>
          </a:stretch>
        </p:blipFill>
        <p:spPr>
          <a:xfrm>
            <a:off x="1666876" y="1352550"/>
            <a:ext cx="9534524" cy="5368925"/>
          </a:xfrm>
          <a:prstGeom prst="rect">
            <a:avLst/>
          </a:prstGeom>
        </p:spPr>
      </p:pic>
    </p:spTree>
    <p:extLst>
      <p:ext uri="{BB962C8B-B14F-4D97-AF65-F5344CB8AC3E}">
        <p14:creationId xmlns:p14="http://schemas.microsoft.com/office/powerpoint/2010/main" val="33429733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228726"/>
          </a:xfrm>
        </p:spPr>
        <p:txBody>
          <a:bodyPr>
            <a:normAutofit/>
          </a:bodyPr>
          <a:lstStyle/>
          <a:p>
            <a:pPr algn="ctr"/>
            <a:r>
              <a:rPr lang="en-US" sz="2800" b="1" dirty="0" smtClean="0"/>
              <a:t>SPECIAL EDUCATION FUNDING, FY 2003 – FY 2021</a:t>
            </a:r>
            <a:br>
              <a:rPr lang="en-US" sz="2800" b="1" dirty="0" smtClean="0"/>
            </a:br>
            <a:r>
              <a:rPr lang="en-US" sz="2800" dirty="0" smtClean="0"/>
              <a:t>Federal Aid, State Aid, and Cross Subsidy –Current </a:t>
            </a:r>
            <a:r>
              <a:rPr lang="en-US" sz="2800" dirty="0"/>
              <a:t>$ in Millions</a:t>
            </a:r>
          </a:p>
        </p:txBody>
      </p:sp>
      <p:sp>
        <p:nvSpPr>
          <p:cNvPr id="4" name="Date Placeholder 3"/>
          <p:cNvSpPr>
            <a:spLocks noGrp="1"/>
          </p:cNvSpPr>
          <p:nvPr>
            <p:ph type="dt" sz="half" idx="10"/>
          </p:nvPr>
        </p:nvSpPr>
        <p:spPr/>
        <p:txBody>
          <a:bodyPr/>
          <a:lstStyle/>
          <a:p>
            <a:fld id="{824D5D47-1752-4D84-8BFB-C2F71A34C932}" type="datetime1">
              <a:rPr lang="en-US" smtClean="0"/>
              <a:t>3/15/2018</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5</a:t>
            </a:fld>
            <a:endParaRPr lang="en-US" dirty="0"/>
          </a:p>
        </p:txBody>
      </p:sp>
      <p:sp>
        <p:nvSpPr>
          <p:cNvPr id="3" name="Content Placeholder 2"/>
          <p:cNvSpPr>
            <a:spLocks noGrp="1"/>
          </p:cNvSpPr>
          <p:nvPr>
            <p:ph idx="1"/>
          </p:nvPr>
        </p:nvSpPr>
        <p:spPr>
          <a:xfrm>
            <a:off x="349624" y="1694688"/>
            <a:ext cx="11510682" cy="4482275"/>
          </a:xfrm>
        </p:spPr>
        <p:txBody>
          <a:bodyPr>
            <a:normAutofit/>
          </a:bodyPr>
          <a:lstStyle/>
          <a:p>
            <a:pPr lvl="2"/>
            <a:endParaRPr lang="en-US" sz="2200" dirty="0" smtClean="0"/>
          </a:p>
          <a:p>
            <a:pPr lvl="1"/>
            <a:endParaRPr lang="en-US" sz="2200" dirty="0"/>
          </a:p>
        </p:txBody>
      </p:sp>
      <p:pic>
        <p:nvPicPr>
          <p:cNvPr id="9" name="Picture 8"/>
          <p:cNvPicPr>
            <a:picLocks noChangeAspect="1"/>
          </p:cNvPicPr>
          <p:nvPr/>
        </p:nvPicPr>
        <p:blipFill>
          <a:blip r:embed="rId2"/>
          <a:stretch>
            <a:fillRect/>
          </a:stretch>
        </p:blipFill>
        <p:spPr>
          <a:xfrm>
            <a:off x="1647824" y="1304925"/>
            <a:ext cx="9439275" cy="5553075"/>
          </a:xfrm>
          <a:prstGeom prst="rect">
            <a:avLst/>
          </a:prstGeom>
        </p:spPr>
      </p:pic>
    </p:spTree>
    <p:extLst>
      <p:ext uri="{BB962C8B-B14F-4D97-AF65-F5344CB8AC3E}">
        <p14:creationId xmlns:p14="http://schemas.microsoft.com/office/powerpoint/2010/main" val="33406255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8224" y="0"/>
            <a:ext cx="10315575" cy="1150178"/>
          </a:xfrm>
        </p:spPr>
        <p:txBody>
          <a:bodyPr>
            <a:normAutofit/>
          </a:bodyPr>
          <a:lstStyle/>
          <a:p>
            <a:pPr algn="ctr"/>
            <a:r>
              <a:rPr lang="en-US" sz="2800" b="1" dirty="0" smtClean="0"/>
              <a:t>SPECIAL EDUCATION FUNDING</a:t>
            </a:r>
            <a:r>
              <a:rPr lang="en-US" sz="3200" b="1" dirty="0" smtClean="0"/>
              <a:t/>
            </a:r>
            <a:br>
              <a:rPr lang="en-US" sz="3200" b="1" dirty="0" smtClean="0"/>
            </a:br>
            <a:r>
              <a:rPr lang="en-US" sz="2800" dirty="0" smtClean="0"/>
              <a:t>State and Federal Aid as Percent of Special Education Cost</a:t>
            </a:r>
            <a:endParaRPr lang="en-US" sz="2800" dirty="0"/>
          </a:p>
        </p:txBody>
      </p:sp>
      <p:sp>
        <p:nvSpPr>
          <p:cNvPr id="4" name="Date Placeholder 3"/>
          <p:cNvSpPr>
            <a:spLocks noGrp="1"/>
          </p:cNvSpPr>
          <p:nvPr>
            <p:ph type="dt" sz="half" idx="10"/>
          </p:nvPr>
        </p:nvSpPr>
        <p:spPr/>
        <p:txBody>
          <a:bodyPr/>
          <a:lstStyle/>
          <a:p>
            <a:fld id="{824D5D47-1752-4D84-8BFB-C2F71A34C932}" type="datetime1">
              <a:rPr lang="en-US" smtClean="0"/>
              <a:t>3/15/2018</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6</a:t>
            </a:fld>
            <a:endParaRPr lang="en-US" dirty="0"/>
          </a:p>
        </p:txBody>
      </p:sp>
      <p:pic>
        <p:nvPicPr>
          <p:cNvPr id="11" name="Content Placeholder 10"/>
          <p:cNvPicPr>
            <a:picLocks noGrp="1" noChangeAspect="1"/>
          </p:cNvPicPr>
          <p:nvPr>
            <p:ph idx="1"/>
          </p:nvPr>
        </p:nvPicPr>
        <p:blipFill>
          <a:blip r:embed="rId2"/>
          <a:stretch>
            <a:fillRect/>
          </a:stretch>
        </p:blipFill>
        <p:spPr>
          <a:xfrm>
            <a:off x="1647826" y="1375858"/>
            <a:ext cx="9439274" cy="5345617"/>
          </a:xfrm>
          <a:prstGeom prst="rect">
            <a:avLst/>
          </a:prstGeom>
        </p:spPr>
      </p:pic>
    </p:spTree>
    <p:extLst>
      <p:ext uri="{BB962C8B-B14F-4D97-AF65-F5344CB8AC3E}">
        <p14:creationId xmlns:p14="http://schemas.microsoft.com/office/powerpoint/2010/main" val="602374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
            <a:ext cx="12115800" cy="1258889"/>
          </a:xfrm>
        </p:spPr>
        <p:txBody>
          <a:bodyPr>
            <a:normAutofit/>
          </a:bodyPr>
          <a:lstStyle/>
          <a:p>
            <a:pPr algn="ctr"/>
            <a:r>
              <a:rPr lang="en-US" sz="2800" b="1" dirty="0" smtClean="0"/>
              <a:t>SPECIAL EDUCATION CROSS SUBSIDY </a:t>
            </a:r>
            <a:r>
              <a:rPr lang="en-US" sz="2800" dirty="0" smtClean="0"/>
              <a:t/>
            </a:r>
            <a:br>
              <a:rPr lang="en-US" sz="2800" dirty="0" smtClean="0"/>
            </a:br>
            <a:r>
              <a:rPr lang="en-US" sz="2600" dirty="0" smtClean="0"/>
              <a:t>Total and State Portion-(if Fed Funding Covered 40% of Excess Cost),  FY 2003 – FY 2021 Current $ (Millions)</a:t>
            </a:r>
            <a:endParaRPr lang="en-US" sz="2600" dirty="0"/>
          </a:p>
        </p:txBody>
      </p:sp>
      <p:sp>
        <p:nvSpPr>
          <p:cNvPr id="4" name="Date Placeholder 3"/>
          <p:cNvSpPr>
            <a:spLocks noGrp="1"/>
          </p:cNvSpPr>
          <p:nvPr>
            <p:ph type="dt" sz="half" idx="10"/>
          </p:nvPr>
        </p:nvSpPr>
        <p:spPr/>
        <p:txBody>
          <a:bodyPr/>
          <a:lstStyle/>
          <a:p>
            <a:fld id="{824D5D47-1752-4D84-8BFB-C2F71A34C932}" type="datetime1">
              <a:rPr lang="en-US" smtClean="0"/>
              <a:t>3/15/2018</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7</a:t>
            </a:fld>
            <a:endParaRPr lang="en-US" dirty="0"/>
          </a:p>
        </p:txBody>
      </p:sp>
      <p:sp>
        <p:nvSpPr>
          <p:cNvPr id="3" name="Content Placeholder 2"/>
          <p:cNvSpPr>
            <a:spLocks noGrp="1"/>
          </p:cNvSpPr>
          <p:nvPr>
            <p:ph idx="1"/>
          </p:nvPr>
        </p:nvSpPr>
        <p:spPr>
          <a:xfrm>
            <a:off x="349624" y="1694688"/>
            <a:ext cx="11510682" cy="4482275"/>
          </a:xfrm>
        </p:spPr>
        <p:txBody>
          <a:bodyPr>
            <a:normAutofit/>
          </a:bodyPr>
          <a:lstStyle/>
          <a:p>
            <a:pPr lvl="2"/>
            <a:endParaRPr lang="en-US" sz="2200" dirty="0" smtClean="0"/>
          </a:p>
          <a:p>
            <a:pPr lvl="1"/>
            <a:endParaRPr lang="en-US" sz="2200" dirty="0"/>
          </a:p>
        </p:txBody>
      </p:sp>
      <p:pic>
        <p:nvPicPr>
          <p:cNvPr id="8" name="Picture 7"/>
          <p:cNvPicPr>
            <a:picLocks noChangeAspect="1"/>
          </p:cNvPicPr>
          <p:nvPr/>
        </p:nvPicPr>
        <p:blipFill>
          <a:blip r:embed="rId2"/>
          <a:stretch>
            <a:fillRect/>
          </a:stretch>
        </p:blipFill>
        <p:spPr>
          <a:xfrm>
            <a:off x="1770512" y="1362074"/>
            <a:ext cx="9278487" cy="5209685"/>
          </a:xfrm>
          <a:prstGeom prst="rect">
            <a:avLst/>
          </a:prstGeom>
        </p:spPr>
      </p:pic>
    </p:spTree>
    <p:extLst>
      <p:ext uri="{BB962C8B-B14F-4D97-AF65-F5344CB8AC3E}">
        <p14:creationId xmlns:p14="http://schemas.microsoft.com/office/powerpoint/2010/main" val="7924995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
            <a:ext cx="12115800" cy="1258889"/>
          </a:xfrm>
        </p:spPr>
        <p:txBody>
          <a:bodyPr>
            <a:normAutofit/>
          </a:bodyPr>
          <a:lstStyle/>
          <a:p>
            <a:pPr algn="ctr"/>
            <a:r>
              <a:rPr lang="en-US" sz="2800" b="1" dirty="0" smtClean="0"/>
              <a:t>SPECIAL EDUCATION CROSS SUBSIDY </a:t>
            </a:r>
            <a:br>
              <a:rPr lang="en-US" sz="2800" b="1" dirty="0" smtClean="0"/>
            </a:br>
            <a:r>
              <a:rPr lang="en-US" sz="2600" dirty="0" smtClean="0"/>
              <a:t>Per ADM </a:t>
            </a:r>
            <a:r>
              <a:rPr lang="en-US" sz="2400" dirty="0" smtClean="0"/>
              <a:t>Average</a:t>
            </a:r>
            <a:r>
              <a:rPr lang="en-US" sz="2600" dirty="0" smtClean="0"/>
              <a:t> by District Type, FY 2016</a:t>
            </a:r>
            <a:endParaRPr lang="en-US" sz="2600" dirty="0"/>
          </a:p>
        </p:txBody>
      </p:sp>
      <p:sp>
        <p:nvSpPr>
          <p:cNvPr id="4" name="Date Placeholder 3"/>
          <p:cNvSpPr>
            <a:spLocks noGrp="1"/>
          </p:cNvSpPr>
          <p:nvPr>
            <p:ph type="dt" sz="half" idx="10"/>
          </p:nvPr>
        </p:nvSpPr>
        <p:spPr/>
        <p:txBody>
          <a:bodyPr/>
          <a:lstStyle/>
          <a:p>
            <a:fld id="{824D5D47-1752-4D84-8BFB-C2F71A34C932}" type="datetime1">
              <a:rPr lang="en-US" smtClean="0"/>
              <a:t>3/15/2018</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8</a:t>
            </a:fld>
            <a:endParaRPr lang="en-US" dirty="0"/>
          </a:p>
        </p:txBody>
      </p:sp>
      <p:sp>
        <p:nvSpPr>
          <p:cNvPr id="3" name="Content Placeholder 2"/>
          <p:cNvSpPr>
            <a:spLocks noGrp="1"/>
          </p:cNvSpPr>
          <p:nvPr>
            <p:ph idx="1"/>
          </p:nvPr>
        </p:nvSpPr>
        <p:spPr>
          <a:xfrm>
            <a:off x="349624" y="1694688"/>
            <a:ext cx="11510682" cy="4482275"/>
          </a:xfrm>
        </p:spPr>
        <p:txBody>
          <a:bodyPr>
            <a:normAutofit/>
          </a:bodyPr>
          <a:lstStyle/>
          <a:p>
            <a:pPr lvl="2"/>
            <a:endParaRPr lang="en-US" sz="2200" dirty="0" smtClean="0"/>
          </a:p>
          <a:p>
            <a:pPr lvl="1"/>
            <a:endParaRPr lang="en-US" sz="2200" dirty="0"/>
          </a:p>
        </p:txBody>
      </p:sp>
      <p:pic>
        <p:nvPicPr>
          <p:cNvPr id="5" name="Picture 4"/>
          <p:cNvPicPr>
            <a:picLocks noChangeAspect="1"/>
          </p:cNvPicPr>
          <p:nvPr/>
        </p:nvPicPr>
        <p:blipFill>
          <a:blip r:embed="rId2"/>
          <a:stretch>
            <a:fillRect/>
          </a:stretch>
        </p:blipFill>
        <p:spPr>
          <a:xfrm>
            <a:off x="1569327" y="1258889"/>
            <a:ext cx="9251073" cy="5599112"/>
          </a:xfrm>
          <a:prstGeom prst="rect">
            <a:avLst/>
          </a:prstGeom>
        </p:spPr>
      </p:pic>
    </p:spTree>
    <p:extLst>
      <p:ext uri="{BB962C8B-B14F-4D97-AF65-F5344CB8AC3E}">
        <p14:creationId xmlns:p14="http://schemas.microsoft.com/office/powerpoint/2010/main" val="2312977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
            <a:ext cx="12115800" cy="1258889"/>
          </a:xfrm>
        </p:spPr>
        <p:txBody>
          <a:bodyPr>
            <a:normAutofit/>
          </a:bodyPr>
          <a:lstStyle/>
          <a:p>
            <a:pPr algn="ctr"/>
            <a:r>
              <a:rPr lang="en-US" sz="2800" b="1" dirty="0" smtClean="0"/>
              <a:t>SPECIAL EDUCATION FUNDING FORMULA</a:t>
            </a:r>
            <a:br>
              <a:rPr lang="en-US" sz="2800" b="1" dirty="0" smtClean="0"/>
            </a:br>
            <a:r>
              <a:rPr lang="en-US" sz="2800" dirty="0" smtClean="0"/>
              <a:t>Old Law  (2012 Statutes)</a:t>
            </a:r>
            <a:endParaRPr lang="en-US" sz="2600" dirty="0"/>
          </a:p>
        </p:txBody>
      </p:sp>
      <p:sp>
        <p:nvSpPr>
          <p:cNvPr id="4" name="Date Placeholder 3"/>
          <p:cNvSpPr>
            <a:spLocks noGrp="1"/>
          </p:cNvSpPr>
          <p:nvPr>
            <p:ph type="dt" sz="half" idx="10"/>
          </p:nvPr>
        </p:nvSpPr>
        <p:spPr/>
        <p:txBody>
          <a:bodyPr/>
          <a:lstStyle/>
          <a:p>
            <a:fld id="{824D5D47-1752-4D84-8BFB-C2F71A34C932}" type="datetime1">
              <a:rPr lang="en-US" smtClean="0"/>
              <a:t>3/15/2018</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9</a:t>
            </a:fld>
            <a:endParaRPr lang="en-US" dirty="0"/>
          </a:p>
        </p:txBody>
      </p:sp>
      <p:sp>
        <p:nvSpPr>
          <p:cNvPr id="3" name="Content Placeholder 2"/>
          <p:cNvSpPr>
            <a:spLocks noGrp="1"/>
          </p:cNvSpPr>
          <p:nvPr>
            <p:ph idx="1"/>
          </p:nvPr>
        </p:nvSpPr>
        <p:spPr>
          <a:xfrm>
            <a:off x="349624" y="1694688"/>
            <a:ext cx="11510682" cy="4482275"/>
          </a:xfrm>
        </p:spPr>
        <p:txBody>
          <a:bodyPr>
            <a:normAutofit fontScale="92500" lnSpcReduction="10000"/>
          </a:bodyPr>
          <a:lstStyle/>
          <a:p>
            <a:pPr lvl="1"/>
            <a:r>
              <a:rPr lang="en-US" sz="2600" dirty="0" smtClean="0"/>
              <a:t>In effect through FY 2015</a:t>
            </a:r>
          </a:p>
          <a:p>
            <a:pPr lvl="1"/>
            <a:r>
              <a:rPr lang="en-US" sz="2600" dirty="0" smtClean="0"/>
              <a:t>Calculated using current fiscal year data</a:t>
            </a:r>
          </a:p>
          <a:p>
            <a:pPr lvl="1"/>
            <a:r>
              <a:rPr lang="en-US" sz="2600" dirty="0"/>
              <a:t>Initial aid </a:t>
            </a:r>
            <a:r>
              <a:rPr lang="en-US" sz="2600" dirty="0" smtClean="0"/>
              <a:t>= 68% of eligible salaries + 52% of the difference between contracted service cost and applicable general ed revenue + 47% of special supplies &amp;equipment. Fringe benefit costs not eligible for funding.</a:t>
            </a:r>
          </a:p>
          <a:p>
            <a:pPr lvl="1"/>
            <a:r>
              <a:rPr lang="en-US" sz="2600" dirty="0" smtClean="0"/>
              <a:t>Excess cost aid = 75% of the difference between reimbursable expenditures not funded with initial aid and 4.36% of general education revenue </a:t>
            </a:r>
          </a:p>
          <a:p>
            <a:pPr lvl="1"/>
            <a:r>
              <a:rPr lang="en-US" sz="2600" dirty="0" smtClean="0"/>
              <a:t>State total initial aid and excess cost aid were capped in state law, resulting in proration of initial aid and excess cost aid using a “statewide adjustment factor”. For FY 15, proration rates were 88.3% for initial aid and 67.6% for excess cost aid</a:t>
            </a:r>
          </a:p>
          <a:p>
            <a:pPr lvl="1"/>
            <a:endParaRPr lang="en-US" sz="2600" dirty="0" smtClean="0"/>
          </a:p>
          <a:p>
            <a:pPr lvl="1"/>
            <a:endParaRPr lang="en-US" sz="2200" dirty="0"/>
          </a:p>
        </p:txBody>
      </p:sp>
    </p:spTree>
    <p:extLst>
      <p:ext uri="{BB962C8B-B14F-4D97-AF65-F5344CB8AC3E}">
        <p14:creationId xmlns:p14="http://schemas.microsoft.com/office/powerpoint/2010/main" val="742960281"/>
      </p:ext>
    </p:extLst>
  </p:cSld>
  <p:clrMapOvr>
    <a:masterClrMapping/>
  </p:clrMapOvr>
  <p:timing>
    <p:tnLst>
      <p:par>
        <p:cTn id="1" dur="indefinite" restart="never" nodeType="tmRoot"/>
      </p:par>
    </p:tnLst>
  </p:timing>
</p:sld>
</file>

<file path=ppt/theme/theme1.xml><?xml version="1.0" encoding="utf-8"?>
<a:theme xmlns:a="http://schemas.openxmlformats.org/drawingml/2006/main" name="MN.IT">
  <a:themeElements>
    <a:clrScheme name="Minnesota Brand Colors">
      <a:dk1>
        <a:srgbClr val="003865"/>
      </a:dk1>
      <a:lt1>
        <a:srgbClr val="FFFFFF"/>
      </a:lt1>
      <a:dk2>
        <a:srgbClr val="000000"/>
      </a:dk2>
      <a:lt2>
        <a:srgbClr val="DDDDDA"/>
      </a:lt2>
      <a:accent1>
        <a:srgbClr val="003865"/>
      </a:accent1>
      <a:accent2>
        <a:srgbClr val="78BE21"/>
      </a:accent2>
      <a:accent3>
        <a:srgbClr val="008EAA"/>
      </a:accent3>
      <a:accent4>
        <a:srgbClr val="8D3F2B"/>
      </a:accent4>
      <a:accent5>
        <a:srgbClr val="0D5257"/>
      </a:accent5>
      <a:accent6>
        <a:srgbClr val="5D295F"/>
      </a:accent6>
      <a:hlink>
        <a:srgbClr val="0563C1"/>
      </a:hlink>
      <a:folHlink>
        <a:srgbClr val="5D295F"/>
      </a:folHlink>
    </a:clrScheme>
    <a:fontScheme name="MN Secondary Fonts">
      <a:majorFont>
        <a:latin typeface="Calibri"/>
        <a:ea typeface=""/>
        <a:cs typeface=""/>
      </a:majorFont>
      <a:minorFont>
        <a:latin typeface="Calibri"/>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N.IT" id="{43004C98-5B53-4D58-92B4-D334E886AB92}" vid="{BCC84AB3-760B-4B29-9458-5FA6845EC3C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0DFDE64AAE0974A8908DD3553DDBF03" ma:contentTypeVersion="0" ma:contentTypeDescription="Create a new document." ma:contentTypeScope="" ma:versionID="46a287b4c15f326c72e9d063441dc05c">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26A1386-9537-4EA6-B9A3-FB7D154FAC23}">
  <ds:schemaRefs>
    <ds:schemaRef ds:uri="http://www.w3.org/XML/1998/namespace"/>
    <ds:schemaRef ds:uri="http://purl.org/dc/dcmitype/"/>
    <ds:schemaRef ds:uri="http://schemas.microsoft.com/office/2006/documentManagement/types"/>
    <ds:schemaRef ds:uri="http://purl.org/dc/terms/"/>
    <ds:schemaRef ds:uri="http://purl.org/dc/elements/1.1/"/>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02617A5B-38EC-4037-96F9-B81D9FB1B3A7}">
  <ds:schemaRefs>
    <ds:schemaRef ds:uri="http://schemas.microsoft.com/sharepoint/v3/contenttype/forms"/>
  </ds:schemaRefs>
</ds:datastoreItem>
</file>

<file path=customXml/itemProps3.xml><?xml version="1.0" encoding="utf-8"?>
<ds:datastoreItem xmlns:ds="http://schemas.openxmlformats.org/officeDocument/2006/customXml" ds:itemID="{E2C9447E-F997-462B-B617-BE5B3B6BA1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MN.IT</Template>
  <TotalTime>34290</TotalTime>
  <Words>866</Words>
  <Application>Microsoft Office PowerPoint</Application>
  <PresentationFormat>Widescreen</PresentationFormat>
  <Paragraphs>73</Paragraphs>
  <Slides>13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NeueHaasGroteskText Std</vt:lpstr>
      <vt:lpstr>Tahoma</vt:lpstr>
      <vt:lpstr>MN.IT</vt:lpstr>
      <vt:lpstr>SPECIAL EDUCATION FUNDING OVERVIEW House Ways and Means Committee</vt:lpstr>
      <vt:lpstr>SPECIAL EDUCATION CHILD COUNT, BIRTH – 21  AS PERCENT OF TOTAL AVERAGE DAILY MEMBERSHIP, FY 2003 –FY 2021</vt:lpstr>
      <vt:lpstr>SPECIAL EDUCATION EXPENDITURE INCLUDING SPECIAL TRANSPORTATION  PER SPECIAL EDUCATION CHILD COUNT, FY 2003 – FY 2021</vt:lpstr>
      <vt:lpstr>TOTAL SPECIAL EDUCATION EXPENDITURES, FY 2003 – FY 2021 Current $ in Millions</vt:lpstr>
      <vt:lpstr>SPECIAL EDUCATION FUNDING, FY 2003 – FY 2021 Federal Aid, State Aid, and Cross Subsidy –Current $ in Millions</vt:lpstr>
      <vt:lpstr>SPECIAL EDUCATION FUNDING State and Federal Aid as Percent of Special Education Cost</vt:lpstr>
      <vt:lpstr>SPECIAL EDUCATION CROSS SUBSIDY  Total and State Portion-(if Fed Funding Covered 40% of Excess Cost),  FY 2003 – FY 2021 Current $ (Millions)</vt:lpstr>
      <vt:lpstr>SPECIAL EDUCATION CROSS SUBSIDY  Per ADM Average by District Type, FY 2016</vt:lpstr>
      <vt:lpstr>SPECIAL EDUCATION FUNDING FORMULA Old Law  (2012 Statutes)</vt:lpstr>
      <vt:lpstr>SPECIAL EDUCATION FUNDING FORMULA New Formula (Enacted in 2013,  Effective FY 2016)</vt:lpstr>
      <vt:lpstr>SPECIAL EDUCATION FUNDING  New Formula Mechanics:  Initial Aid and Excess Cost Aid (Calculated using Prior Year Data)</vt:lpstr>
      <vt:lpstr>SPECIAL EDUCATION FUNDING  New Formula Mechanics: Tuition Adjustments (Calculated using Current Data)</vt:lpstr>
      <vt:lpstr>SPECIAL EDUCATION FUNDING  New Formula Mechanics: Hold Harmless and Growth Cap </vt:lpstr>
    </vt:vector>
  </TitlesOfParts>
  <Company>State of Minnesota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of Minnesota Sample PowerPoint Template</dc:title>
  <dc:subject>PowerPoint Template</dc:subject>
  <dc:creator>MN.IT Services Communications</dc:creator>
  <cp:keywords>PowerPoint, Template</cp:keywords>
  <dc:description>Version 1.1, Released 8-2016</dc:description>
  <cp:lastModifiedBy>Melcher, Tom (MDE)</cp:lastModifiedBy>
  <cp:revision>998</cp:revision>
  <cp:lastPrinted>2018-01-03T22:55:21Z</cp:lastPrinted>
  <dcterms:created xsi:type="dcterms:W3CDTF">2016-01-06T16:54:03Z</dcterms:created>
  <dcterms:modified xsi:type="dcterms:W3CDTF">2018-03-16T02:04:39Z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0x01010090DFDE64AAE0974A8908DD3553DDBF03</vt:lpwstr>
  </property>
</Properties>
</file>