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6"/>
  </p:notesMasterIdLst>
  <p:handoutMasterIdLst>
    <p:handoutMasterId r:id="rId17"/>
  </p:handoutMasterIdLst>
  <p:sldIdLst>
    <p:sldId id="946" r:id="rId5"/>
    <p:sldId id="953" r:id="rId6"/>
    <p:sldId id="954" r:id="rId7"/>
    <p:sldId id="948" r:id="rId8"/>
    <p:sldId id="949" r:id="rId9"/>
    <p:sldId id="955" r:id="rId10"/>
    <p:sldId id="956" r:id="rId11"/>
    <p:sldId id="959" r:id="rId12"/>
    <p:sldId id="958" r:id="rId13"/>
    <p:sldId id="960" r:id="rId14"/>
    <p:sldId id="952"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genson, Stephanie R (MMB)" initials="H(" lastIdx="4" clrIdx="0">
    <p:extLst>
      <p:ext uri="{19B8F6BF-5375-455C-9EA6-DF929625EA0E}">
        <p15:presenceInfo xmlns:p15="http://schemas.microsoft.com/office/powerpoint/2012/main" userId="S::stephanie.hogenson@state.mn.us::5fe9b259-7fe3-4aea-9d26-419267549e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99D1FF"/>
    <a:srgbClr val="D6EDFF"/>
    <a:srgbClr val="003865"/>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C2FF0-7911-B189-9CA5-AD81316B15C5}" v="82" dt="2022-02-11T18:13:04.825"/>
    <p1510:client id="{234B6F61-C51F-1A87-B135-E4355E218424}" v="30" dt="2022-02-11T16:53:47.852"/>
    <p1510:client id="{6FD1C129-B2D4-F6FA-C9B8-73D840EE3034}" v="301" dt="2022-02-11T16:27:29.993"/>
    <p1510:client id="{73D4237B-E5B4-D3D9-C569-C778B1A45938}" v="12" dt="2022-02-11T06:50:49.839"/>
    <p1510:client id="{7BD36247-6FDD-1C63-80D9-DD80723517CE}" v="441" dt="2022-02-11T18:44:22.870"/>
    <p1510:client id="{A3143653-156C-BCD0-E72E-03E375D40EFC}" v="6" dt="2022-02-11T15:03:42.798"/>
    <p1510:client id="{A85ADA7C-F1E8-1421-339F-45EBD6FF572A}" v="73" dt="2022-02-14T13:22:41.374"/>
    <p1510:client id="{DAE1DA2C-E2E9-7EB0-F56C-D2C9EFABF3FB}" v="81" dt="2022-02-11T16:20:15.123"/>
    <p1510:client id="{DEF83200-79EC-F55C-A960-AFE91C1D1744}" v="9" dt="2022-02-11T19:45:27.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2/14/2022</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2/14/2022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TIP: If</a:t>
            </a:r>
            <a:r>
              <a:rPr lang="en-US" baseline="0"/>
              <a:t> you are highlighting a specific item, select the list and change the color to Minnesota green. Then select the items you want to highlight and change the color back to white and bold. </a:t>
            </a:r>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a:p>
        </p:txBody>
      </p:sp>
    </p:spTree>
    <p:extLst>
      <p:ext uri="{BB962C8B-B14F-4D97-AF65-F5344CB8AC3E}">
        <p14:creationId xmlns:p14="http://schemas.microsoft.com/office/powerpoint/2010/main" val="2021167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18" name="Date Placeholder 5"/>
          <p:cNvSpPr>
            <a:spLocks noGrp="1"/>
          </p:cNvSpPr>
          <p:nvPr>
            <p:ph type="dt" sz="half" idx="15"/>
          </p:nvPr>
        </p:nvSpPr>
        <p:spPr bwMode="black"/>
        <p:txBody>
          <a:bodyPr/>
          <a:lstStyle/>
          <a:p>
            <a:fld id="{D7ED242C-24FB-43A0-BCB6-43756FC812F6}" type="datetime1">
              <a:rPr lang="en-US" smtClean="0"/>
              <a:t>2/14/2022</a:t>
            </a:fld>
            <a:endParaRPr lang="en-US"/>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pic>
        <p:nvPicPr>
          <p:cNvPr id="13" name="Graphic 8" title="Minnesota Department of Education">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3355" y="1770528"/>
            <a:ext cx="5805290" cy="1343373"/>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2/14/2022</a:t>
            </a:fld>
            <a:endParaRPr lang="en-US"/>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5392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chemeClr val="accent2"/>
                </a:solidFill>
              </a:rPr>
              <a:t>|</a:t>
            </a:r>
            <a:r>
              <a:rPr lang="en-US"/>
              <a:t> education.mn.gov</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2/14/2022</a:t>
            </a:fld>
            <a:endParaRPr lang="en-US"/>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153898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chemeClr val="accent2"/>
                </a:solidFill>
              </a:rPr>
              <a:t>|</a:t>
            </a:r>
            <a:r>
              <a:rPr lang="en-US"/>
              <a:t> education.mn.gov</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2/14/2022</a:t>
            </a:fld>
            <a:endParaRPr lang="en-US"/>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169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2/14/2022</a:t>
            </a:fld>
            <a:endParaRPr lang="en-US"/>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98649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11"/>
          <p:cNvSpPr>
            <a:spLocks noGrp="1"/>
          </p:cNvSpPr>
          <p:nvPr>
            <p:ph type="dt" sz="half" idx="10"/>
          </p:nvPr>
        </p:nvSpPr>
        <p:spPr bwMode="black"/>
        <p:txBody>
          <a:bodyPr/>
          <a:lstStyle/>
          <a:p>
            <a:fld id="{936DB2D6-5DF4-4264-A4A1-7D3EAF38D255}" type="datetime1">
              <a:rPr lang="en-US" smtClean="0"/>
              <a:t>2/14/2022</a:t>
            </a:fld>
            <a:endParaRPr lang="en-US"/>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856683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9"/>
          <p:cNvSpPr>
            <a:spLocks noGrp="1"/>
          </p:cNvSpPr>
          <p:nvPr>
            <p:ph type="dt" sz="half" idx="10"/>
          </p:nvPr>
        </p:nvSpPr>
        <p:spPr bwMode="black"/>
        <p:txBody>
          <a:bodyPr/>
          <a:lstStyle/>
          <a:p>
            <a:fld id="{936DB2D6-5DF4-4264-A4A1-7D3EAF38D255}" type="datetime1">
              <a:rPr lang="en-US" smtClean="0"/>
              <a:t>2/14/2022</a:t>
            </a:fld>
            <a:endParaRPr lang="en-US"/>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83803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11"/>
          <p:cNvSpPr>
            <a:spLocks noGrp="1"/>
          </p:cNvSpPr>
          <p:nvPr>
            <p:ph type="dt" sz="half" idx="10"/>
          </p:nvPr>
        </p:nvSpPr>
        <p:spPr bwMode="black"/>
        <p:txBody>
          <a:bodyPr/>
          <a:lstStyle/>
          <a:p>
            <a:fld id="{8DC79626-CE5A-4834-975C-E7305BA2E281}" type="datetime1">
              <a:rPr lang="en-US" smtClean="0"/>
              <a:t>2/14/2022</a:t>
            </a:fld>
            <a:endParaRPr lang="en-US"/>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263256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7"/>
          <p:cNvSpPr>
            <a:spLocks noGrp="1"/>
          </p:cNvSpPr>
          <p:nvPr>
            <p:ph type="dt" sz="half" idx="10"/>
          </p:nvPr>
        </p:nvSpPr>
        <p:spPr bwMode="black"/>
        <p:txBody>
          <a:bodyPr/>
          <a:lstStyle/>
          <a:p>
            <a:fld id="{7F519661-29C3-4FE0-9FC3-375A85A42C46}" type="datetime1">
              <a:rPr lang="en-US" smtClean="0"/>
              <a:t>2/14/2022</a:t>
            </a:fld>
            <a:endParaRPr lang="en-US"/>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3453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11"/>
          <p:cNvSpPr>
            <a:spLocks noGrp="1"/>
          </p:cNvSpPr>
          <p:nvPr>
            <p:ph type="dt" sz="half" idx="10"/>
          </p:nvPr>
        </p:nvSpPr>
        <p:spPr bwMode="black"/>
        <p:txBody>
          <a:bodyPr/>
          <a:lstStyle/>
          <a:p>
            <a:fld id="{4B4EEDC6-36CA-4209-B482-2ED76AA0BF08}" type="datetime1">
              <a:rPr lang="en-US" smtClean="0"/>
              <a:t>2/14/2022</a:t>
            </a:fld>
            <a:endParaRPr lang="en-US"/>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723646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3" name="Date Placeholder 9"/>
          <p:cNvSpPr>
            <a:spLocks noGrp="1"/>
          </p:cNvSpPr>
          <p:nvPr>
            <p:ph type="dt" sz="half" idx="10"/>
          </p:nvPr>
        </p:nvSpPr>
        <p:spPr bwMode="black"/>
        <p:txBody>
          <a:bodyPr/>
          <a:lstStyle/>
          <a:p>
            <a:fld id="{4B4EEDC6-36CA-4209-B482-2ED76AA0BF08}" type="datetime1">
              <a:rPr lang="en-US" smtClean="0"/>
              <a:t>2/14/2022</a:t>
            </a:fld>
            <a:endParaRPr lang="en-US"/>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34737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18" name="Date Placeholder 5"/>
          <p:cNvSpPr>
            <a:spLocks noGrp="1"/>
          </p:cNvSpPr>
          <p:nvPr>
            <p:ph type="dt" sz="half" idx="15"/>
          </p:nvPr>
        </p:nvSpPr>
        <p:spPr bwMode="black"/>
        <p:txBody>
          <a:bodyPr/>
          <a:lstStyle/>
          <a:p>
            <a:fld id="{D7ED242C-24FB-43A0-BCB6-43756FC812F6}" type="datetime1">
              <a:rPr lang="en-US" smtClean="0"/>
              <a:t>2/14/2022</a:t>
            </a:fld>
            <a:endParaRPr lang="en-US"/>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a:t>Click to enter the slideshow title</a:t>
            </a:r>
          </a:p>
        </p:txBody>
      </p:sp>
      <p:pic>
        <p:nvPicPr>
          <p:cNvPr id="12" name="Graphic 8" title="Minnesota Department of Education">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5383" y="1465729"/>
            <a:ext cx="5936239" cy="1372012"/>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2/14/2022</a:t>
            </a:fld>
            <a:endParaRPr lang="en-US"/>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Tree>
    <p:extLst>
      <p:ext uri="{BB962C8B-B14F-4D97-AF65-F5344CB8AC3E}">
        <p14:creationId xmlns:p14="http://schemas.microsoft.com/office/powerpoint/2010/main" val="1009037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rgbClr val="78BE21"/>
                </a:solidFill>
              </a:rPr>
              <a:t>|</a:t>
            </a:r>
            <a:r>
              <a:rPr lang="en-US"/>
              <a:t> education.mn.gov</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2/14/2022</a:t>
            </a:fld>
            <a:endParaRPr lang="en-US"/>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Tree>
    <p:extLst>
      <p:ext uri="{BB962C8B-B14F-4D97-AF65-F5344CB8AC3E}">
        <p14:creationId xmlns:p14="http://schemas.microsoft.com/office/powerpoint/2010/main" val="1969326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4034028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571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4" name="Date Placeholder 4"/>
          <p:cNvSpPr>
            <a:spLocks noGrp="1"/>
          </p:cNvSpPr>
          <p:nvPr>
            <p:ph type="dt" sz="half" idx="10"/>
          </p:nvPr>
        </p:nvSpPr>
        <p:spPr bwMode="black"/>
        <p:txBody>
          <a:bodyPr/>
          <a:lstStyle/>
          <a:p>
            <a:fld id="{824D5D47-1752-4D84-8BFB-C2F71A34C932}" type="datetime1">
              <a:rPr lang="en-US" smtClean="0"/>
              <a:t>2/14/2022</a:t>
            </a:fld>
            <a:endParaRPr lang="en-US"/>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5324997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chemeClr val="accent2"/>
                </a:solidFill>
              </a:rPr>
              <a:t>|</a:t>
            </a:r>
            <a:r>
              <a:rPr lang="en-US"/>
              <a:t> education.mn.gov</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2/14/2022</a:t>
            </a:fld>
            <a:endParaRPr lang="en-US"/>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Tree>
    <p:extLst>
      <p:ext uri="{BB962C8B-B14F-4D97-AF65-F5344CB8AC3E}">
        <p14:creationId xmlns:p14="http://schemas.microsoft.com/office/powerpoint/2010/main" val="2761752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2/14/2022</a:t>
            </a:fld>
            <a:endParaRPr lang="en-US"/>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a:t>Click to edit title</a:t>
            </a:r>
          </a:p>
        </p:txBody>
      </p:sp>
    </p:spTree>
    <p:extLst>
      <p:ext uri="{BB962C8B-B14F-4D97-AF65-F5344CB8AC3E}">
        <p14:creationId xmlns:p14="http://schemas.microsoft.com/office/powerpoint/2010/main" val="4276367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a:t>“Click to edit quote.”</a:t>
            </a:r>
          </a:p>
        </p:txBody>
      </p:sp>
    </p:spTree>
    <p:extLst>
      <p:ext uri="{BB962C8B-B14F-4D97-AF65-F5344CB8AC3E}">
        <p14:creationId xmlns:p14="http://schemas.microsoft.com/office/powerpoint/2010/main" val="3253966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a:t>“Click to edit quote.”</a:t>
            </a:r>
          </a:p>
        </p:txBody>
      </p:sp>
    </p:spTree>
    <p:extLst>
      <p:ext uri="{BB962C8B-B14F-4D97-AF65-F5344CB8AC3E}">
        <p14:creationId xmlns:p14="http://schemas.microsoft.com/office/powerpoint/2010/main" val="523297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a:t>- Click to add name or subtext</a:t>
            </a:r>
          </a:p>
        </p:txBody>
      </p:sp>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a:t>“Click to add quote.”</a:t>
            </a:r>
          </a:p>
        </p:txBody>
      </p:sp>
    </p:spTree>
    <p:extLst>
      <p:ext uri="{BB962C8B-B14F-4D97-AF65-F5344CB8AC3E}">
        <p14:creationId xmlns:p14="http://schemas.microsoft.com/office/powerpoint/2010/main" val="2757553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a:t>“Click to add quote.”</a:t>
            </a:r>
          </a:p>
        </p:txBody>
      </p:sp>
    </p:spTree>
    <p:extLst>
      <p:ext uri="{BB962C8B-B14F-4D97-AF65-F5344CB8AC3E}">
        <p14:creationId xmlns:p14="http://schemas.microsoft.com/office/powerpoint/2010/main" val="426403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t>Click to add title</a:t>
            </a:r>
            <a:endParaRPr kumimoji="0" lang="en-US" sz="3000" b="1" i="0" u="none" strike="noStrike" kern="1200" cap="none" spc="0" normalizeH="0" baseline="0" noProof="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1241886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add title</a:t>
            </a:r>
          </a:p>
        </p:txBody>
      </p:sp>
    </p:spTree>
    <p:extLst>
      <p:ext uri="{BB962C8B-B14F-4D97-AF65-F5344CB8AC3E}">
        <p14:creationId xmlns:p14="http://schemas.microsoft.com/office/powerpoint/2010/main" val="99148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a:t>Click to edit Master text styles.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5" name="Date Placeholder 5"/>
          <p:cNvSpPr>
            <a:spLocks noGrp="1"/>
          </p:cNvSpPr>
          <p:nvPr>
            <p:ph type="dt" sz="half" idx="10"/>
          </p:nvPr>
        </p:nvSpPr>
        <p:spPr bwMode="black"/>
        <p:txBody>
          <a:bodyPr/>
          <a:lstStyle/>
          <a:p>
            <a:fld id="{7C198DD1-C477-482D-A126-3FBDD1778E48}" type="datetime1">
              <a:rPr lang="en-US" smtClean="0"/>
              <a:t>2/14/2022</a:t>
            </a:fld>
            <a:endParaRPr lang="en-US"/>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716610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5" name="Footer Placeholder 4"/>
          <p:cNvSpPr>
            <a:spLocks noGrp="1"/>
          </p:cNvSpPr>
          <p:nvPr>
            <p:ph type="ftr" sz="quarter" idx="12"/>
          </p:nvPr>
        </p:nvSpPr>
        <p:spPr bwMode="black"/>
        <p:txBody>
          <a:bodyPr/>
          <a:lstStyle>
            <a:lvl1pPr>
              <a:defRPr>
                <a:solidFill>
                  <a:schemeClr val="tx2">
                    <a:lumMod val="95000"/>
                    <a:lumOff val="5000"/>
                  </a:schemeClr>
                </a:solidFill>
              </a:defRPr>
            </a:lvl1pPr>
          </a:lstStyle>
          <a:p>
            <a:r>
              <a:rPr lang="en-US"/>
              <a:t>Minnesota Department of Education | education.mn.gov</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2/14/2022</a:t>
            </a:fld>
            <a:endParaRPr lang="en-US"/>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a:t>Add “thank you” here</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title="Minnesota Department of Education">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566" y="429779"/>
            <a:ext cx="3419234" cy="79182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2/14/2022</a:t>
            </a:fld>
            <a:endParaRPr lang="en-US"/>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Add “thank you” here</a:t>
            </a:r>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7" title="Minnesota Department of Education">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566" y="429778"/>
            <a:ext cx="3419234" cy="79182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4" name="Date Placeholder 4"/>
          <p:cNvSpPr>
            <a:spLocks noGrp="1"/>
          </p:cNvSpPr>
          <p:nvPr>
            <p:ph type="dt" sz="half" idx="10"/>
          </p:nvPr>
        </p:nvSpPr>
        <p:spPr bwMode="black"/>
        <p:txBody>
          <a:bodyPr/>
          <a:lstStyle/>
          <a:p>
            <a:fld id="{9A198C9B-0587-4A1E-9E03-E4C9FE222F08}" type="datetime1">
              <a:rPr lang="en-US" smtClean="0"/>
              <a:t>2/14/2022</a:t>
            </a:fld>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4858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5" name="Date Placeholder 5"/>
          <p:cNvSpPr>
            <a:spLocks noGrp="1"/>
          </p:cNvSpPr>
          <p:nvPr>
            <p:ph type="dt" sz="half" idx="10"/>
          </p:nvPr>
        </p:nvSpPr>
        <p:spPr bwMode="black"/>
        <p:txBody>
          <a:bodyPr/>
          <a:lstStyle/>
          <a:p>
            <a:fld id="{5485A5BA-A5F9-4138-9E4B-FFD626F6437A}" type="datetime1">
              <a:rPr lang="en-US" smtClean="0"/>
              <a:t>2/14/2022</a:t>
            </a:fld>
            <a:endParaRPr lang="en-US"/>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55380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2/14/2022</a:t>
            </a:fld>
            <a:endParaRPr lang="en-US"/>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235976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Education </a:t>
            </a:r>
            <a:r>
              <a:rPr lang="en-US">
                <a:solidFill>
                  <a:schemeClr val="accent2"/>
                </a:solidFill>
              </a:rPr>
              <a:t>|</a:t>
            </a:r>
            <a:r>
              <a:rPr lang="en-US"/>
              <a:t> education.mn.gov</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2/14/2022</a:t>
            </a:fld>
            <a:endParaRPr lang="en-US"/>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32302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Education </a:t>
            </a:r>
            <a:r>
              <a:rPr lang="en-US">
                <a:solidFill>
                  <a:schemeClr val="accent1"/>
                </a:solidFill>
              </a:rPr>
              <a:t>|</a:t>
            </a:r>
            <a:r>
              <a:rPr lang="en-US"/>
              <a:t> education.mn.gov</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2/14/2022</a:t>
            </a:fld>
            <a:endParaRPr lang="en-US"/>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p>
        </p:txBody>
      </p:sp>
    </p:spTree>
    <p:extLst>
      <p:ext uri="{BB962C8B-B14F-4D97-AF65-F5344CB8AC3E}">
        <p14:creationId xmlns:p14="http://schemas.microsoft.com/office/powerpoint/2010/main" val="382487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2/14/2022</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12" r:id="rId3"/>
    <p:sldLayoutId id="2147483790" r:id="rId4"/>
    <p:sldLayoutId id="2147483789" r:id="rId5"/>
    <p:sldLayoutId id="2147483714" r:id="rId6"/>
    <p:sldLayoutId id="2147483780" r:id="rId7"/>
    <p:sldLayoutId id="2147483800" r:id="rId8"/>
    <p:sldLayoutId id="2147483688" r:id="rId9"/>
    <p:sldLayoutId id="2147483826" r:id="rId10"/>
    <p:sldLayoutId id="2147483801" r:id="rId11"/>
    <p:sldLayoutId id="2147483802" r:id="rId12"/>
    <p:sldLayoutId id="2147483803" r:id="rId13"/>
    <p:sldLayoutId id="2147483843" r:id="rId14"/>
    <p:sldLayoutId id="2147483844" r:id="rId15"/>
    <p:sldLayoutId id="2147483767" r:id="rId16"/>
    <p:sldLayoutId id="2147483771" r:id="rId17"/>
    <p:sldLayoutId id="2147483772" r:id="rId18"/>
    <p:sldLayoutId id="2147483820" r:id="rId19"/>
    <p:sldLayoutId id="2147483732" r:id="rId20"/>
    <p:sldLayoutId id="2147483794" r:id="rId21"/>
    <p:sldLayoutId id="2147483733" r:id="rId22"/>
    <p:sldLayoutId id="2147483821" r:id="rId23"/>
    <p:sldLayoutId id="2147483750" r:id="rId24"/>
    <p:sldLayoutId id="2147483765" r:id="rId25"/>
    <p:sldLayoutId id="2147483823" r:id="rId26"/>
    <p:sldLayoutId id="2147483809" r:id="rId27"/>
    <p:sldLayoutId id="2147483808" r:id="rId28"/>
    <p:sldLayoutId id="2147483824" r:id="rId29"/>
    <p:sldLayoutId id="2147483781" r:id="rId30"/>
    <p:sldLayoutId id="2147483825" r:id="rId31"/>
    <p:sldLayoutId id="2147483807" r:id="rId32"/>
    <p:sldLayoutId id="2147483838" r:id="rId33"/>
    <p:sldLayoutId id="2147483832" r:id="rId34"/>
    <p:sldLayoutId id="2147483830" r:id="rId35"/>
    <p:sldLayoutId id="2147483837" r:id="rId36"/>
    <p:sldLayoutId id="2147483836" r:id="rId37"/>
    <p:sldLayoutId id="2147483739" r:id="rId38"/>
    <p:sldLayoutId id="2147483754" r:id="rId39"/>
    <p:sldLayoutId id="2147483755" r:id="rId40"/>
    <p:sldLayoutId id="2147483797" r:id="rId41"/>
    <p:sldLayoutId id="2147483827" r:id="rId4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A24-AE6D-49AF-AAC9-44025F87ABE1}"/>
              </a:ext>
            </a:extLst>
          </p:cNvPr>
          <p:cNvSpPr>
            <a:spLocks noGrp="1"/>
          </p:cNvSpPr>
          <p:nvPr>
            <p:ph type="ctrTitle"/>
          </p:nvPr>
        </p:nvSpPr>
        <p:spPr/>
        <p:txBody>
          <a:bodyPr/>
          <a:lstStyle/>
          <a:p>
            <a:r>
              <a:rPr lang="en-US" dirty="0">
                <a:cs typeface="Calibri"/>
              </a:rPr>
              <a:t>Direct Certification Medicaid Demonstration Project</a:t>
            </a:r>
          </a:p>
        </p:txBody>
      </p:sp>
    </p:spTree>
    <p:extLst>
      <p:ext uri="{BB962C8B-B14F-4D97-AF65-F5344CB8AC3E}">
        <p14:creationId xmlns:p14="http://schemas.microsoft.com/office/powerpoint/2010/main" val="193030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10</a:t>
            </a:fld>
            <a:endParaRPr lang="en-US"/>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p>
        </p:txBody>
      </p:sp>
      <p:sp>
        <p:nvSpPr>
          <p:cNvPr id="4" name="Date Placeholder 3"/>
          <p:cNvSpPr>
            <a:spLocks noGrp="1"/>
          </p:cNvSpPr>
          <p:nvPr>
            <p:ph type="dt" sz="half" idx="10"/>
          </p:nvPr>
        </p:nvSpPr>
        <p:spPr/>
        <p:txBody>
          <a:bodyPr/>
          <a:lstStyle/>
          <a:p>
            <a:fld id="{824D5D47-1752-4D84-8BFB-C2F71A34C932}" type="datetime1">
              <a:rPr lang="en-US" smtClean="0"/>
              <a:t>2/14/2022</a:t>
            </a:fld>
            <a:endParaRPr lang="en-US"/>
          </a:p>
        </p:txBody>
      </p:sp>
      <p:sp>
        <p:nvSpPr>
          <p:cNvPr id="5" name="Content Placeholder 4"/>
          <p:cNvSpPr>
            <a:spLocks noGrp="1"/>
          </p:cNvSpPr>
          <p:nvPr>
            <p:ph idx="1"/>
          </p:nvPr>
        </p:nvSpPr>
        <p:spPr>
          <a:xfrm>
            <a:off x="838200" y="1594624"/>
            <a:ext cx="10515600" cy="4685312"/>
          </a:xfrm>
        </p:spPr>
        <p:txBody>
          <a:bodyPr vert="horz" lIns="91440" tIns="45720" rIns="91440" bIns="45720" rtlCol="0" anchor="t">
            <a:normAutofit lnSpcReduction="10000"/>
          </a:bodyPr>
          <a:lstStyle/>
          <a:p>
            <a:pPr marL="342900" indent="-342900"/>
            <a:r>
              <a:rPr lang="en-US" dirty="0">
                <a:ea typeface="+mn-lt"/>
                <a:cs typeface="+mn-lt"/>
              </a:rPr>
              <a:t>Training and technical assistance from MDE</a:t>
            </a:r>
            <a:endParaRPr lang="en-US" dirty="0">
              <a:cs typeface="Calibri"/>
            </a:endParaRPr>
          </a:p>
          <a:p>
            <a:pPr marL="342900" indent="-342900"/>
            <a:r>
              <a:rPr lang="en-US" dirty="0">
                <a:cs typeface="Calibri"/>
              </a:rPr>
              <a:t>Expanded direct certification matching including Medicaid student matches for free or reduced priced meals  </a:t>
            </a:r>
          </a:p>
          <a:p>
            <a:pPr marL="342900" indent="-342900"/>
            <a:r>
              <a:rPr lang="en-US" dirty="0">
                <a:cs typeface="Calibri"/>
              </a:rPr>
              <a:t>Modified direct certification reports with additional reporting of Medicaid matches</a:t>
            </a:r>
          </a:p>
          <a:p>
            <a:pPr marL="342900" indent="-342900"/>
            <a:r>
              <a:rPr lang="en-US" dirty="0">
                <a:cs typeface="Calibri"/>
              </a:rPr>
              <a:t>Modified direct certification data file for schools to upload into their point of sale (POS) systems. This change will require schools to obtain assistance from vendor to modify their system accordingly</a:t>
            </a:r>
          </a:p>
          <a:p>
            <a:pPr marL="342900" indent="-342900"/>
            <a:r>
              <a:rPr lang="en-US" dirty="0">
                <a:cs typeface="Calibri"/>
              </a:rPr>
              <a:t>Process modification to account for new directly certified reduced price students</a:t>
            </a:r>
          </a:p>
          <a:p>
            <a:pPr marL="342900" indent="-342900"/>
            <a:endParaRPr lang="en-US" dirty="0">
              <a:cs typeface="Calibri"/>
            </a:endParaRPr>
          </a:p>
          <a:p>
            <a:pPr marL="0" indent="0">
              <a:buNone/>
            </a:pPr>
            <a:endParaRPr lang="en-US" dirty="0">
              <a:cs typeface="Calibri"/>
            </a:endParaRPr>
          </a:p>
        </p:txBody>
      </p:sp>
      <p:sp>
        <p:nvSpPr>
          <p:cNvPr id="6" name="Title 5"/>
          <p:cNvSpPr>
            <a:spLocks noGrp="1"/>
          </p:cNvSpPr>
          <p:nvPr>
            <p:ph type="title"/>
          </p:nvPr>
        </p:nvSpPr>
        <p:spPr/>
        <p:txBody>
          <a:bodyPr/>
          <a:lstStyle/>
          <a:p>
            <a:r>
              <a:rPr lang="en-US" dirty="0"/>
              <a:t>What this means for schools...</a:t>
            </a:r>
          </a:p>
        </p:txBody>
      </p:sp>
    </p:spTree>
    <p:extLst>
      <p:ext uri="{BB962C8B-B14F-4D97-AF65-F5344CB8AC3E}">
        <p14:creationId xmlns:p14="http://schemas.microsoft.com/office/powerpoint/2010/main" val="38203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Questions</a:t>
            </a:r>
            <a:endParaRPr lang="en-US" dirty="0"/>
          </a:p>
        </p:txBody>
      </p:sp>
      <p:sp>
        <p:nvSpPr>
          <p:cNvPr id="4" name="Date Placeholder 3"/>
          <p:cNvSpPr>
            <a:spLocks noGrp="1"/>
          </p:cNvSpPr>
          <p:nvPr>
            <p:ph type="dt" sz="half" idx="10"/>
          </p:nvPr>
        </p:nvSpPr>
        <p:spPr/>
        <p:txBody>
          <a:bodyPr/>
          <a:lstStyle/>
          <a:p>
            <a:fld id="{466A75E6-E45B-4C5D-981E-7C8ED0C72F5D}" type="datetime1">
              <a:rPr lang="en-US" smtClean="0"/>
              <a:pPr/>
              <a:t>2/14/2022</a:t>
            </a:fld>
            <a:endParaRPr lang="en-US"/>
          </a:p>
        </p:txBody>
      </p:sp>
      <p:sp>
        <p:nvSpPr>
          <p:cNvPr id="5" name="Footer Placeholder 4"/>
          <p:cNvSpPr>
            <a:spLocks noGrp="1"/>
          </p:cNvSpPr>
          <p:nvPr>
            <p:ph type="ftr" sz="quarter" idx="12"/>
          </p:nvPr>
        </p:nvSpPr>
        <p:spPr/>
        <p:txBody>
          <a:bodyPr/>
          <a:lstStyle/>
          <a:p>
            <a:r>
              <a:rPr lang="en-US"/>
              <a:t>Minnesota Department of Education | education.mn.gov</a:t>
            </a:r>
          </a:p>
        </p:txBody>
      </p:sp>
      <p:sp>
        <p:nvSpPr>
          <p:cNvPr id="6" name="Slide Number Placeholder 5"/>
          <p:cNvSpPr>
            <a:spLocks noGrp="1"/>
          </p:cNvSpPr>
          <p:nvPr>
            <p:ph type="sldNum" sz="quarter" idx="11"/>
          </p:nvPr>
        </p:nvSpPr>
        <p:spPr/>
        <p:txBody>
          <a:bodyPr/>
          <a:lstStyle/>
          <a:p>
            <a:fld id="{48F63A3B-78C7-47BE-AE5E-E10140E04643}" type="slidenum">
              <a:rPr lang="en-US" smtClean="0"/>
              <a:pPr/>
              <a:t>11</a:t>
            </a:fld>
            <a:endParaRPr lang="en-US"/>
          </a:p>
        </p:txBody>
      </p:sp>
    </p:spTree>
    <p:extLst>
      <p:ext uri="{BB962C8B-B14F-4D97-AF65-F5344CB8AC3E}">
        <p14:creationId xmlns:p14="http://schemas.microsoft.com/office/powerpoint/2010/main" val="36093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lide background featuring three photos of students lear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 y="171"/>
            <a:ext cx="12191085" cy="6857657"/>
          </a:xfrm>
          <a:prstGeom prst="rect">
            <a:avLst/>
          </a:prstGeom>
        </p:spPr>
      </p:pic>
      <p:sp>
        <p:nvSpPr>
          <p:cNvPr id="6" name="Title 5"/>
          <p:cNvSpPr>
            <a:spLocks noGrp="1"/>
          </p:cNvSpPr>
          <p:nvPr>
            <p:ph type="title"/>
          </p:nvPr>
        </p:nvSpPr>
        <p:spPr>
          <a:xfrm>
            <a:off x="838200" y="-1"/>
            <a:ext cx="10515600" cy="1528355"/>
          </a:xfrm>
        </p:spPr>
        <p:txBody>
          <a:bodyPr/>
          <a:lstStyle/>
          <a:p>
            <a:r>
              <a:rPr lang="en-US"/>
              <a:t>Ten Minnesota Commitments to Equity</a:t>
            </a:r>
          </a:p>
        </p:txBody>
      </p:sp>
      <p:sp>
        <p:nvSpPr>
          <p:cNvPr id="7" name="Content Placeholder 6"/>
          <p:cNvSpPr>
            <a:spLocks noGrp="1"/>
          </p:cNvSpPr>
          <p:nvPr>
            <p:ph sz="quarter" idx="10"/>
          </p:nvPr>
        </p:nvSpPr>
        <p:spPr>
          <a:xfrm>
            <a:off x="838200" y="1815738"/>
            <a:ext cx="10515600" cy="4545874"/>
          </a:xfrm>
        </p:spPr>
        <p:txBody>
          <a:bodyPr>
            <a:noAutofit/>
          </a:bodyPr>
          <a:lstStyle/>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Prioritize equity.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Start from within.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Measure what matters.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Go local.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Follow the money.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Start early.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Monitor implementation of standards.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Value people.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Improve conditions for learning. </a:t>
            </a:r>
          </a:p>
          <a:p>
            <a:pPr marL="457200" indent="-457200">
              <a:lnSpc>
                <a:spcPct val="150000"/>
              </a:lnSpc>
              <a:spcBef>
                <a:spcPts val="0"/>
              </a:spcBef>
              <a:spcAft>
                <a:spcPts val="0"/>
              </a:spcAft>
              <a:buClr>
                <a:schemeClr val="bg1"/>
              </a:buClr>
              <a:buFont typeface="+mj-lt"/>
              <a:buAutoNum type="arabicPeriod"/>
            </a:pPr>
            <a:r>
              <a:rPr lang="en-US" sz="2000">
                <a:solidFill>
                  <a:schemeClr val="bg1"/>
                </a:solidFill>
              </a:rPr>
              <a:t>Give students options. </a:t>
            </a:r>
          </a:p>
        </p:txBody>
      </p:sp>
    </p:spTree>
    <p:extLst>
      <p:ext uri="{BB962C8B-B14F-4D97-AF65-F5344CB8AC3E}">
        <p14:creationId xmlns:p14="http://schemas.microsoft.com/office/powerpoint/2010/main" val="366312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a:t>
            </a:fld>
            <a:endParaRPr lang="en-US"/>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p>
        </p:txBody>
      </p:sp>
      <p:sp>
        <p:nvSpPr>
          <p:cNvPr id="4" name="Date Placeholder 3"/>
          <p:cNvSpPr>
            <a:spLocks noGrp="1"/>
          </p:cNvSpPr>
          <p:nvPr>
            <p:ph type="dt" sz="half" idx="10"/>
          </p:nvPr>
        </p:nvSpPr>
        <p:spPr/>
        <p:txBody>
          <a:bodyPr/>
          <a:lstStyle/>
          <a:p>
            <a:fld id="{824D5D47-1752-4D84-8BFB-C2F71A34C932}" type="datetime1">
              <a:rPr lang="en-US" smtClean="0"/>
              <a:t>2/14/2022</a:t>
            </a:fld>
            <a:endParaRPr lang="en-US"/>
          </a:p>
        </p:txBody>
      </p:sp>
      <p:sp>
        <p:nvSpPr>
          <p:cNvPr id="5" name="Content Placeholder 4"/>
          <p:cNvSpPr>
            <a:spLocks noGrp="1"/>
          </p:cNvSpPr>
          <p:nvPr>
            <p:ph idx="1"/>
          </p:nvPr>
        </p:nvSpPr>
        <p:spPr/>
        <p:txBody>
          <a:bodyPr/>
          <a:lstStyle/>
          <a:p>
            <a:pPr fontAlgn="base"/>
            <a:r>
              <a:rPr lang="en-US" b="1"/>
              <a:t>To evaluate potential of direct certification with Medicaid data to—</a:t>
            </a:r>
            <a:r>
              <a:rPr lang="en-US"/>
              <a:t>​</a:t>
            </a:r>
          </a:p>
          <a:p>
            <a:pPr fontAlgn="base"/>
            <a:r>
              <a:rPr lang="en-US"/>
              <a:t>Identify students who are eligible for </a:t>
            </a:r>
            <a:r>
              <a:rPr lang="en-US" b="1" u="sng"/>
              <a:t>free and reduced price</a:t>
            </a:r>
            <a:r>
              <a:rPr lang="en-US" b="1"/>
              <a:t> </a:t>
            </a:r>
            <a:r>
              <a:rPr lang="en-US"/>
              <a:t>school meals but are not certified for them​</a:t>
            </a:r>
          </a:p>
          <a:p>
            <a:pPr fontAlgn="base"/>
            <a:r>
              <a:rPr lang="en-US"/>
              <a:t>Directly certify students who are currently enrolled in school meals programs based on a household application ​</a:t>
            </a:r>
          </a:p>
          <a:p>
            <a:pPr fontAlgn="base"/>
            <a:r>
              <a:rPr lang="en-US"/>
              <a:t>Assess effect on Federal costs and participation​</a:t>
            </a:r>
          </a:p>
          <a:p>
            <a:endParaRPr lang="en-US"/>
          </a:p>
        </p:txBody>
      </p:sp>
      <p:sp>
        <p:nvSpPr>
          <p:cNvPr id="6" name="Title 5"/>
          <p:cNvSpPr>
            <a:spLocks noGrp="1"/>
          </p:cNvSpPr>
          <p:nvPr>
            <p:ph type="title"/>
          </p:nvPr>
        </p:nvSpPr>
        <p:spPr/>
        <p:txBody>
          <a:bodyPr/>
          <a:lstStyle/>
          <a:p>
            <a:r>
              <a:rPr lang="en-US"/>
              <a:t>USDA Purpose of DC-M Demonstration Project</a:t>
            </a:r>
          </a:p>
        </p:txBody>
      </p:sp>
    </p:spTree>
    <p:extLst>
      <p:ext uri="{BB962C8B-B14F-4D97-AF65-F5344CB8AC3E}">
        <p14:creationId xmlns:p14="http://schemas.microsoft.com/office/powerpoint/2010/main" val="138204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Eligibility </a:t>
            </a:r>
          </a:p>
        </p:txBody>
      </p:sp>
      <p:sp>
        <p:nvSpPr>
          <p:cNvPr id="3" name="Content Placeholder 2"/>
          <p:cNvSpPr>
            <a:spLocks noGrp="1"/>
          </p:cNvSpPr>
          <p:nvPr>
            <p:ph idx="1"/>
          </p:nvPr>
        </p:nvSpPr>
        <p:spPr/>
        <p:txBody>
          <a:bodyPr/>
          <a:lstStyle/>
          <a:p>
            <a:pPr fontAlgn="base"/>
            <a:r>
              <a:rPr lang="en-US" b="1"/>
              <a:t>Eligible child must meet both criteria</a:t>
            </a:r>
            <a:r>
              <a:rPr lang="en-US"/>
              <a:t>—​</a:t>
            </a:r>
          </a:p>
          <a:p>
            <a:pPr fontAlgn="base"/>
            <a:r>
              <a:rPr lang="en-US"/>
              <a:t>Receives Medicaid </a:t>
            </a:r>
            <a:r>
              <a:rPr lang="en-US" i="1"/>
              <a:t>or</a:t>
            </a:r>
            <a:r>
              <a:rPr lang="en-US"/>
              <a:t> lives in household with another child who receives Medicaid, </a:t>
            </a:r>
            <a:r>
              <a:rPr lang="en-US" i="1"/>
              <a:t>and</a:t>
            </a:r>
            <a:r>
              <a:rPr lang="en-US"/>
              <a:t>​</a:t>
            </a:r>
          </a:p>
          <a:p>
            <a:pPr fontAlgn="base"/>
            <a:r>
              <a:rPr lang="en-US"/>
              <a:t>Has family income</a:t>
            </a:r>
            <a:r>
              <a:rPr lang="en-US" b="1"/>
              <a:t> as measured by the Medicaid Program, before application of any disregard, including an expense-related, block, or other disregard, </a:t>
            </a:r>
            <a:r>
              <a:rPr lang="en-US"/>
              <a:t>that does not exceed National School Lunch Program (NSLP) demonstration income standards applicable to family size.​</a:t>
            </a:r>
          </a:p>
          <a:p>
            <a:endParaRPr lang="en-US"/>
          </a:p>
        </p:txBody>
      </p:sp>
      <p:sp>
        <p:nvSpPr>
          <p:cNvPr id="4" name="Date Placeholder 3"/>
          <p:cNvSpPr>
            <a:spLocks noGrp="1"/>
          </p:cNvSpPr>
          <p:nvPr>
            <p:ph type="dt" sz="half" idx="10"/>
          </p:nvPr>
        </p:nvSpPr>
        <p:spPr/>
        <p:txBody>
          <a:bodyPr/>
          <a:lstStyle/>
          <a:p>
            <a:fld id="{824D5D47-1752-4D84-8BFB-C2F71A34C932}" type="datetime1">
              <a:rPr lang="en-US" smtClean="0"/>
              <a:t>2/14/2022</a:t>
            </a:fld>
            <a:endParaRPr lang="en-US"/>
          </a:p>
        </p:txBody>
      </p:sp>
      <p:sp>
        <p:nvSpPr>
          <p:cNvPr id="5" name="Footer Placeholder 4"/>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357547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Eligibility Cont.</a:t>
            </a:r>
          </a:p>
        </p:txBody>
      </p:sp>
      <p:sp>
        <p:nvSpPr>
          <p:cNvPr id="3" name="Content Placeholder 2"/>
          <p:cNvSpPr>
            <a:spLocks noGrp="1"/>
          </p:cNvSpPr>
          <p:nvPr>
            <p:ph idx="1"/>
          </p:nvPr>
        </p:nvSpPr>
        <p:spPr/>
        <p:txBody>
          <a:bodyPr/>
          <a:lstStyle/>
          <a:p>
            <a:pPr fontAlgn="base"/>
            <a:r>
              <a:rPr lang="en-US" b="1"/>
              <a:t>NSLP income eligibility standards will be used in the demonstration projects—</a:t>
            </a:r>
            <a:r>
              <a:rPr lang="en-US"/>
              <a:t>​</a:t>
            </a:r>
          </a:p>
          <a:p>
            <a:pPr fontAlgn="base"/>
            <a:r>
              <a:rPr lang="en-US" b="1"/>
              <a:t>130%</a:t>
            </a:r>
            <a:r>
              <a:rPr lang="en-US"/>
              <a:t> of the Federal Poverty Level (FPL) for </a:t>
            </a:r>
            <a:r>
              <a:rPr lang="en-US" b="1"/>
              <a:t>free</a:t>
            </a:r>
            <a:r>
              <a:rPr lang="en-US"/>
              <a:t> meal eligibility​</a:t>
            </a:r>
          </a:p>
          <a:p>
            <a:pPr fontAlgn="base"/>
            <a:r>
              <a:rPr lang="en-US" b="1"/>
              <a:t>185%</a:t>
            </a:r>
            <a:r>
              <a:rPr lang="en-US"/>
              <a:t> of the FPL for </a:t>
            </a:r>
            <a:r>
              <a:rPr lang="en-US" b="1"/>
              <a:t>reduced price </a:t>
            </a:r>
            <a:r>
              <a:rPr lang="en-US"/>
              <a:t>meal eligibility​</a:t>
            </a:r>
          </a:p>
          <a:p>
            <a:pPr marL="0" indent="0" fontAlgn="base">
              <a:buNone/>
            </a:pPr>
            <a:endParaRPr lang="en-US"/>
          </a:p>
          <a:p>
            <a:endParaRPr lang="en-US"/>
          </a:p>
        </p:txBody>
      </p:sp>
      <p:sp>
        <p:nvSpPr>
          <p:cNvPr id="4" name="Date Placeholder 3"/>
          <p:cNvSpPr>
            <a:spLocks noGrp="1"/>
          </p:cNvSpPr>
          <p:nvPr>
            <p:ph type="dt" sz="half" idx="10"/>
          </p:nvPr>
        </p:nvSpPr>
        <p:spPr/>
        <p:txBody>
          <a:bodyPr/>
          <a:lstStyle/>
          <a:p>
            <a:fld id="{9A198C9B-0587-4A1E-9E03-E4C9FE222F08}" type="datetime1">
              <a:rPr lang="en-US" smtClean="0"/>
              <a:t>2/14/2022</a:t>
            </a:fld>
            <a:endParaRPr lang="en-US"/>
          </a:p>
        </p:txBody>
      </p:sp>
      <p:sp>
        <p:nvSpPr>
          <p:cNvPr id="5" name="Footer Placeholder 4"/>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a:p>
        </p:txBody>
      </p:sp>
    </p:spTree>
    <p:extLst>
      <p:ext uri="{BB962C8B-B14F-4D97-AF65-F5344CB8AC3E}">
        <p14:creationId xmlns:p14="http://schemas.microsoft.com/office/powerpoint/2010/main" val="336764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6</a:t>
            </a:fld>
            <a:endParaRPr lang="en-US"/>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p>
        </p:txBody>
      </p:sp>
      <p:sp>
        <p:nvSpPr>
          <p:cNvPr id="4" name="Date Placeholder 3"/>
          <p:cNvSpPr>
            <a:spLocks noGrp="1"/>
          </p:cNvSpPr>
          <p:nvPr>
            <p:ph type="dt" sz="half" idx="10"/>
          </p:nvPr>
        </p:nvSpPr>
        <p:spPr/>
        <p:txBody>
          <a:bodyPr/>
          <a:lstStyle/>
          <a:p>
            <a:fld id="{824D5D47-1752-4D84-8BFB-C2F71A34C932}" type="datetime1">
              <a:rPr lang="en-US" smtClean="0"/>
              <a:t>2/14/2022</a:t>
            </a:fld>
            <a:endParaRPr lang="en-US"/>
          </a:p>
        </p:txBody>
      </p:sp>
      <p:sp>
        <p:nvSpPr>
          <p:cNvPr id="5" name="Content Placeholder 4"/>
          <p:cNvSpPr>
            <a:spLocks noGrp="1"/>
          </p:cNvSpPr>
          <p:nvPr>
            <p:ph idx="1"/>
          </p:nvPr>
        </p:nvSpPr>
        <p:spPr/>
        <p:txBody>
          <a:bodyPr/>
          <a:lstStyle/>
          <a:p>
            <a:pPr fontAlgn="base"/>
            <a:r>
              <a:rPr lang="en-US"/>
              <a:t>Participating States must conduct direct certification for both </a:t>
            </a:r>
            <a:r>
              <a:rPr lang="en-US" b="1"/>
              <a:t>free and reduced price </a:t>
            </a:r>
            <a:r>
              <a:rPr lang="en-US"/>
              <a:t>school meals in all local educational agencies (LEAs) participating.​</a:t>
            </a:r>
          </a:p>
          <a:p>
            <a:pPr fontAlgn="base"/>
            <a:r>
              <a:rPr lang="en-US"/>
              <a:t>Children directly certified are not required to submit applications for free and reduced price meals and are not subject to verification procedures.​</a:t>
            </a:r>
          </a:p>
          <a:p>
            <a:pPr fontAlgn="base"/>
            <a:r>
              <a:rPr lang="en-US"/>
              <a:t>Households directly certified for reduced price meals must be notified of the income level used and offered the opportunity to apply if they think their income is within the standard for free meals.​</a:t>
            </a:r>
          </a:p>
          <a:p>
            <a:pPr marL="0" indent="0">
              <a:buNone/>
            </a:pPr>
            <a:endParaRPr lang="en-US"/>
          </a:p>
        </p:txBody>
      </p:sp>
      <p:sp>
        <p:nvSpPr>
          <p:cNvPr id="6" name="Title 5"/>
          <p:cNvSpPr>
            <a:spLocks noGrp="1"/>
          </p:cNvSpPr>
          <p:nvPr>
            <p:ph type="title"/>
          </p:nvPr>
        </p:nvSpPr>
        <p:spPr/>
        <p:txBody>
          <a:bodyPr/>
          <a:lstStyle/>
          <a:p>
            <a:r>
              <a:rPr lang="en-US"/>
              <a:t>Project Policies</a:t>
            </a:r>
          </a:p>
        </p:txBody>
      </p:sp>
    </p:spTree>
    <p:extLst>
      <p:ext uri="{BB962C8B-B14F-4D97-AF65-F5344CB8AC3E}">
        <p14:creationId xmlns:p14="http://schemas.microsoft.com/office/powerpoint/2010/main" val="12263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7</a:t>
            </a:fld>
            <a:endParaRPr lang="en-US"/>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p>
        </p:txBody>
      </p:sp>
      <p:sp>
        <p:nvSpPr>
          <p:cNvPr id="4" name="Date Placeholder 3"/>
          <p:cNvSpPr>
            <a:spLocks noGrp="1"/>
          </p:cNvSpPr>
          <p:nvPr>
            <p:ph type="dt" sz="half" idx="10"/>
          </p:nvPr>
        </p:nvSpPr>
        <p:spPr/>
        <p:txBody>
          <a:bodyPr/>
          <a:lstStyle/>
          <a:p>
            <a:fld id="{824D5D47-1752-4D84-8BFB-C2F71A34C932}" type="datetime1">
              <a:rPr lang="en-US" smtClean="0"/>
              <a:t>2/14/2022</a:t>
            </a:fld>
            <a:endParaRPr lang="en-US"/>
          </a:p>
        </p:txBody>
      </p:sp>
      <p:sp>
        <p:nvSpPr>
          <p:cNvPr id="5" name="Content Placeholder 4"/>
          <p:cNvSpPr>
            <a:spLocks noGrp="1"/>
          </p:cNvSpPr>
          <p:nvPr>
            <p:ph idx="1"/>
          </p:nvPr>
        </p:nvSpPr>
        <p:spPr/>
        <p:txBody>
          <a:bodyPr vert="horz" lIns="91440" tIns="45720" rIns="91440" bIns="45720" rtlCol="0" anchor="t">
            <a:normAutofit lnSpcReduction="10000"/>
          </a:bodyPr>
          <a:lstStyle/>
          <a:p>
            <a:pPr fontAlgn="base"/>
            <a:r>
              <a:rPr lang="en-US" dirty="0"/>
              <a:t>Children determined eligible to be directly certified for free meals based on Medicaid data are </a:t>
            </a:r>
            <a:r>
              <a:rPr lang="en-US" b="1" u="sng" dirty="0"/>
              <a:t>not</a:t>
            </a:r>
            <a:r>
              <a:rPr lang="en-US" u="sng" dirty="0"/>
              <a:t> categorically eligible</a:t>
            </a:r>
            <a:r>
              <a:rPr lang="en-US" dirty="0"/>
              <a:t> for meal benefits since they must meet an income standard. ​</a:t>
            </a:r>
          </a:p>
          <a:p>
            <a:pPr fontAlgn="base"/>
            <a:r>
              <a:rPr lang="en-US" dirty="0"/>
              <a:t>State agencies/LEAs must use automated data matching with Medicaid eligibility records to directly certify students.​</a:t>
            </a:r>
            <a:endParaRPr lang="en-US" dirty="0">
              <a:cs typeface="Calibri"/>
            </a:endParaRPr>
          </a:p>
          <a:p>
            <a:pPr fontAlgn="base"/>
            <a:r>
              <a:rPr lang="en-US" dirty="0"/>
              <a:t>LEAs must not certify based on family providing a Medicaid case number or letter from Medicaid agency.​</a:t>
            </a:r>
            <a:endParaRPr lang="en-US" dirty="0">
              <a:cs typeface="Calibri"/>
            </a:endParaRPr>
          </a:p>
          <a:p>
            <a:r>
              <a:rPr lang="en-US" b="1" dirty="0"/>
              <a:t>Students already certified for free or reduced-price meals based on an application or direct certification with another program must not be negatively impacted by match with Medicaid​</a:t>
            </a:r>
            <a:endParaRPr lang="en-US" b="1" dirty="0">
              <a:cs typeface="Calibri"/>
            </a:endParaRPr>
          </a:p>
          <a:p>
            <a:pPr marL="0" indent="0">
              <a:buNone/>
            </a:pPr>
            <a:endParaRPr lang="en-US"/>
          </a:p>
        </p:txBody>
      </p:sp>
      <p:sp>
        <p:nvSpPr>
          <p:cNvPr id="6" name="Title 5"/>
          <p:cNvSpPr>
            <a:spLocks noGrp="1"/>
          </p:cNvSpPr>
          <p:nvPr>
            <p:ph type="title"/>
          </p:nvPr>
        </p:nvSpPr>
        <p:spPr/>
        <p:txBody>
          <a:bodyPr/>
          <a:lstStyle/>
          <a:p>
            <a:r>
              <a:rPr lang="en-US"/>
              <a:t>Project Policies Cont.</a:t>
            </a:r>
          </a:p>
        </p:txBody>
      </p:sp>
    </p:spTree>
    <p:extLst>
      <p:ext uri="{BB962C8B-B14F-4D97-AF65-F5344CB8AC3E}">
        <p14:creationId xmlns:p14="http://schemas.microsoft.com/office/powerpoint/2010/main" val="1778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8</a:t>
            </a:fld>
            <a:endParaRPr lang="en-US"/>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p>
        </p:txBody>
      </p:sp>
      <p:sp>
        <p:nvSpPr>
          <p:cNvPr id="4" name="Date Placeholder 3"/>
          <p:cNvSpPr>
            <a:spLocks noGrp="1"/>
          </p:cNvSpPr>
          <p:nvPr>
            <p:ph type="dt" sz="half" idx="10"/>
          </p:nvPr>
        </p:nvSpPr>
        <p:spPr/>
        <p:txBody>
          <a:bodyPr/>
          <a:lstStyle/>
          <a:p>
            <a:fld id="{824D5D47-1752-4D84-8BFB-C2F71A34C932}" type="datetime1">
              <a:rPr lang="en-US" smtClean="0"/>
              <a:t>2/14/2022</a:t>
            </a:fld>
            <a:endParaRPr lang="en-US"/>
          </a:p>
        </p:txBody>
      </p:sp>
      <p:sp>
        <p:nvSpPr>
          <p:cNvPr id="5" name="Content Placeholder 4"/>
          <p:cNvSpPr>
            <a:spLocks noGrp="1"/>
          </p:cNvSpPr>
          <p:nvPr>
            <p:ph idx="1"/>
          </p:nvPr>
        </p:nvSpPr>
        <p:spPr/>
        <p:txBody>
          <a:bodyPr vert="horz" lIns="91440" tIns="45720" rIns="91440" bIns="45720" rtlCol="0" anchor="t">
            <a:normAutofit/>
          </a:bodyPr>
          <a:lstStyle/>
          <a:p>
            <a:pPr fontAlgn="base"/>
            <a:r>
              <a:rPr lang="en-US" dirty="0"/>
              <a:t>SNAP, MFIP &amp; other direct certification matches always supersede Medicaid matches for reporting purposes.​</a:t>
            </a:r>
          </a:p>
          <a:p>
            <a:pPr fontAlgn="base"/>
            <a:r>
              <a:rPr lang="en-US" dirty="0"/>
              <a:t>Identify as a Medicaid match </a:t>
            </a:r>
            <a:r>
              <a:rPr lang="en-US" i="1" dirty="0"/>
              <a:t>only</a:t>
            </a:r>
            <a:r>
              <a:rPr lang="en-US" dirty="0"/>
              <a:t> when child does not match with SNAP, MFIP, or other programs (i.e., Foster)​</a:t>
            </a:r>
            <a:endParaRPr lang="en-US" dirty="0">
              <a:cs typeface="Calibri"/>
            </a:endParaRPr>
          </a:p>
          <a:p>
            <a:pPr fontAlgn="base"/>
            <a:r>
              <a:rPr lang="en-US" dirty="0"/>
              <a:t>  </a:t>
            </a:r>
            <a:r>
              <a:rPr lang="en-US" b="1" dirty="0"/>
              <a:t>Priority Order-</a:t>
            </a:r>
            <a:r>
              <a:rPr lang="en-US" dirty="0"/>
              <a:t>-     ​</a:t>
            </a:r>
            <a:endParaRPr lang="en-US" dirty="0">
              <a:cs typeface="Calibri"/>
            </a:endParaRPr>
          </a:p>
          <a:p>
            <a:pPr marL="0" indent="0" fontAlgn="base">
              <a:buNone/>
            </a:pPr>
            <a:r>
              <a:rPr lang="en-US" dirty="0"/>
              <a:t>      </a:t>
            </a:r>
            <a:r>
              <a:rPr lang="en-US" b="1" dirty="0"/>
              <a:t>SNAP                 MFIP                  Foster                     Medicaid</a:t>
            </a:r>
            <a:r>
              <a:rPr lang="en-US" dirty="0"/>
              <a:t>​</a:t>
            </a:r>
            <a:endParaRPr lang="en-US" dirty="0">
              <a:cs typeface="Calibri"/>
            </a:endParaRPr>
          </a:p>
          <a:p>
            <a:pPr fontAlgn="base"/>
            <a:r>
              <a:rPr lang="en-US" dirty="0"/>
              <a:t>Direct certification rate</a:t>
            </a:r>
            <a:endParaRPr lang="en-US" dirty="0">
              <a:cs typeface="Calibri"/>
            </a:endParaRPr>
          </a:p>
          <a:p>
            <a:pPr lvl="1" fontAlgn="base"/>
            <a:r>
              <a:rPr lang="en-US" sz="2500" dirty="0"/>
              <a:t>Currently 100 percent (based only on SNAP)</a:t>
            </a:r>
            <a:endParaRPr lang="en-US" sz="2500" dirty="0">
              <a:cs typeface="Calibri"/>
            </a:endParaRPr>
          </a:p>
          <a:p>
            <a:pPr marL="0" indent="0" fontAlgn="base">
              <a:buNone/>
            </a:pPr>
            <a:endParaRPr lang="en-US"/>
          </a:p>
          <a:p>
            <a:pPr marL="0" indent="0">
              <a:buNone/>
            </a:pPr>
            <a:endParaRPr lang="en-US"/>
          </a:p>
        </p:txBody>
      </p:sp>
      <p:sp>
        <p:nvSpPr>
          <p:cNvPr id="6" name="Title 5"/>
          <p:cNvSpPr>
            <a:spLocks noGrp="1"/>
          </p:cNvSpPr>
          <p:nvPr>
            <p:ph type="title"/>
          </p:nvPr>
        </p:nvSpPr>
        <p:spPr/>
        <p:txBody>
          <a:bodyPr/>
          <a:lstStyle/>
          <a:p>
            <a:r>
              <a:rPr lang="en-US"/>
              <a:t>Direct Certification Reporting</a:t>
            </a:r>
          </a:p>
        </p:txBody>
      </p:sp>
      <p:sp>
        <p:nvSpPr>
          <p:cNvPr id="7" name="Right Arrow 6"/>
          <p:cNvSpPr/>
          <p:nvPr/>
        </p:nvSpPr>
        <p:spPr>
          <a:xfrm>
            <a:off x="2092287" y="42787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246953" y="42784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8CA7CE5F-D637-458B-9235-9ED935667C70}"/>
              </a:ext>
            </a:extLst>
          </p:cNvPr>
          <p:cNvSpPr/>
          <p:nvPr/>
        </p:nvSpPr>
        <p:spPr>
          <a:xfrm>
            <a:off x="6286423" y="42784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84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9</a:t>
            </a:fld>
            <a:endParaRPr lang="en-US"/>
          </a:p>
        </p:txBody>
      </p:sp>
      <p:sp>
        <p:nvSpPr>
          <p:cNvPr id="3" name="Footer Placeholder 2"/>
          <p:cNvSpPr>
            <a:spLocks noGrp="1"/>
          </p:cNvSpPr>
          <p:nvPr>
            <p:ph type="ftr" sz="quarter" idx="3"/>
          </p:nvPr>
        </p:nvSpPr>
        <p:spPr/>
        <p:txBody>
          <a:bodyPr/>
          <a:lstStyle/>
          <a:p>
            <a:r>
              <a:rPr lang="en-US"/>
              <a:t>Minnesota Department of Education </a:t>
            </a:r>
            <a:r>
              <a:rPr lang="en-US">
                <a:solidFill>
                  <a:schemeClr val="accent1"/>
                </a:solidFill>
              </a:rPr>
              <a:t>|</a:t>
            </a:r>
            <a:r>
              <a:rPr lang="en-US"/>
              <a:t> education.mn.gov</a:t>
            </a:r>
          </a:p>
        </p:txBody>
      </p:sp>
      <p:sp>
        <p:nvSpPr>
          <p:cNvPr id="4" name="Date Placeholder 3"/>
          <p:cNvSpPr>
            <a:spLocks noGrp="1"/>
          </p:cNvSpPr>
          <p:nvPr>
            <p:ph type="dt" sz="half" idx="10"/>
          </p:nvPr>
        </p:nvSpPr>
        <p:spPr/>
        <p:txBody>
          <a:bodyPr/>
          <a:lstStyle/>
          <a:p>
            <a:fld id="{824D5D47-1752-4D84-8BFB-C2F71A34C932}" type="datetime1">
              <a:rPr lang="en-US" smtClean="0"/>
              <a:t>2/14/2022</a:t>
            </a:fld>
            <a:endParaRPr lang="en-US"/>
          </a:p>
        </p:txBody>
      </p:sp>
      <p:sp>
        <p:nvSpPr>
          <p:cNvPr id="5" name="Content Placeholder 4"/>
          <p:cNvSpPr>
            <a:spLocks noGrp="1"/>
          </p:cNvSpPr>
          <p:nvPr>
            <p:ph idx="1"/>
          </p:nvPr>
        </p:nvSpPr>
        <p:spPr>
          <a:xfrm>
            <a:off x="838200" y="1594624"/>
            <a:ext cx="10505303" cy="1338691"/>
          </a:xfrm>
        </p:spPr>
        <p:txBody>
          <a:bodyPr vert="horz" lIns="91440" tIns="45720" rIns="91440" bIns="45720" rtlCol="0" anchor="t">
            <a:normAutofit fontScale="92500" lnSpcReduction="20000"/>
          </a:bodyPr>
          <a:lstStyle/>
          <a:p>
            <a:pPr marL="0" indent="0">
              <a:buNone/>
            </a:pPr>
            <a:r>
              <a:rPr lang="en-US" sz="2400" dirty="0">
                <a:cs typeface="Calibri"/>
              </a:rPr>
              <a:t>Definition</a:t>
            </a:r>
            <a:r>
              <a:rPr lang="en-US" dirty="0">
                <a:cs typeface="Calibri"/>
              </a:rPr>
              <a:t>:</a:t>
            </a:r>
          </a:p>
          <a:p>
            <a:pPr marL="0" indent="0">
              <a:buNone/>
            </a:pPr>
            <a:r>
              <a:rPr lang="en-US" dirty="0">
                <a:cs typeface="Calibri"/>
              </a:rPr>
              <a:t>A formula that has been created by the United States Department of Agriculture (USDA) to calculate children/students automatically eligible for free meals. </a:t>
            </a:r>
            <a:endParaRPr lang="en-US">
              <a:cs typeface="Calibri"/>
            </a:endParaRPr>
          </a:p>
          <a:p>
            <a:pPr marL="0" indent="0">
              <a:buNone/>
            </a:pPr>
            <a:endParaRPr lang="en-US" dirty="0">
              <a:cs typeface="Calibri"/>
            </a:endParaRPr>
          </a:p>
          <a:p>
            <a:pPr marL="0" indent="0">
              <a:buNone/>
            </a:pPr>
            <a:endParaRPr lang="en-US" dirty="0">
              <a:cs typeface="Calibri"/>
            </a:endParaRPr>
          </a:p>
        </p:txBody>
      </p:sp>
      <p:sp>
        <p:nvSpPr>
          <p:cNvPr id="6" name="Title 5"/>
          <p:cNvSpPr>
            <a:spLocks noGrp="1"/>
          </p:cNvSpPr>
          <p:nvPr>
            <p:ph type="title"/>
          </p:nvPr>
        </p:nvSpPr>
        <p:spPr/>
        <p:txBody>
          <a:bodyPr/>
          <a:lstStyle/>
          <a:p>
            <a:r>
              <a:rPr lang="en-US"/>
              <a:t>Direct Certification Rate</a:t>
            </a:r>
          </a:p>
        </p:txBody>
      </p:sp>
      <p:pic>
        <p:nvPicPr>
          <p:cNvPr id="10" name="Picture 10">
            <a:extLst>
              <a:ext uri="{FF2B5EF4-FFF2-40B4-BE49-F238E27FC236}">
                <a16:creationId xmlns:a16="http://schemas.microsoft.com/office/drawing/2014/main" id="{BD345F61-3F95-42B1-95C1-1042C523A100}"/>
              </a:ext>
            </a:extLst>
          </p:cNvPr>
          <p:cNvPicPr>
            <a:picLocks noChangeAspect="1"/>
          </p:cNvPicPr>
          <p:nvPr/>
        </p:nvPicPr>
        <p:blipFill>
          <a:blip r:embed="rId2"/>
          <a:stretch>
            <a:fillRect/>
          </a:stretch>
        </p:blipFill>
        <p:spPr>
          <a:xfrm>
            <a:off x="842320" y="3310196"/>
            <a:ext cx="2465173" cy="1916068"/>
          </a:xfrm>
          <a:prstGeom prst="rect">
            <a:avLst/>
          </a:prstGeom>
        </p:spPr>
      </p:pic>
      <p:pic>
        <p:nvPicPr>
          <p:cNvPr id="11" name="Picture 11">
            <a:extLst>
              <a:ext uri="{FF2B5EF4-FFF2-40B4-BE49-F238E27FC236}">
                <a16:creationId xmlns:a16="http://schemas.microsoft.com/office/drawing/2014/main" id="{C346A89C-7722-4D47-B20D-163BA972796F}"/>
              </a:ext>
            </a:extLst>
          </p:cNvPr>
          <p:cNvPicPr>
            <a:picLocks noChangeAspect="1"/>
          </p:cNvPicPr>
          <p:nvPr/>
        </p:nvPicPr>
        <p:blipFill>
          <a:blip r:embed="rId3"/>
          <a:stretch>
            <a:fillRect/>
          </a:stretch>
        </p:blipFill>
        <p:spPr>
          <a:xfrm>
            <a:off x="440725" y="4696079"/>
            <a:ext cx="8025713" cy="534438"/>
          </a:xfrm>
          <a:prstGeom prst="rect">
            <a:avLst/>
          </a:prstGeom>
        </p:spPr>
      </p:pic>
      <p:pic>
        <p:nvPicPr>
          <p:cNvPr id="12" name="Picture 12">
            <a:extLst>
              <a:ext uri="{FF2B5EF4-FFF2-40B4-BE49-F238E27FC236}">
                <a16:creationId xmlns:a16="http://schemas.microsoft.com/office/drawing/2014/main" id="{42E667E9-9F5C-4FFD-921D-C3580BA59070}"/>
              </a:ext>
            </a:extLst>
          </p:cNvPr>
          <p:cNvPicPr>
            <a:picLocks noChangeAspect="1"/>
          </p:cNvPicPr>
          <p:nvPr/>
        </p:nvPicPr>
        <p:blipFill>
          <a:blip r:embed="rId4"/>
          <a:stretch>
            <a:fillRect/>
          </a:stretch>
        </p:blipFill>
        <p:spPr>
          <a:xfrm>
            <a:off x="4065373" y="3288980"/>
            <a:ext cx="3639064" cy="1855526"/>
          </a:xfrm>
          <a:prstGeom prst="rect">
            <a:avLst/>
          </a:prstGeom>
        </p:spPr>
      </p:pic>
      <p:pic>
        <p:nvPicPr>
          <p:cNvPr id="13" name="Picture 13">
            <a:extLst>
              <a:ext uri="{FF2B5EF4-FFF2-40B4-BE49-F238E27FC236}">
                <a16:creationId xmlns:a16="http://schemas.microsoft.com/office/drawing/2014/main" id="{0C7B4C0D-641B-4F4B-84FA-0E8AAA0B5A44}"/>
              </a:ext>
            </a:extLst>
          </p:cNvPr>
          <p:cNvPicPr>
            <a:picLocks noChangeAspect="1"/>
          </p:cNvPicPr>
          <p:nvPr/>
        </p:nvPicPr>
        <p:blipFill>
          <a:blip r:embed="rId5"/>
          <a:stretch>
            <a:fillRect/>
          </a:stretch>
        </p:blipFill>
        <p:spPr>
          <a:xfrm>
            <a:off x="3305064" y="3707081"/>
            <a:ext cx="828933" cy="1017116"/>
          </a:xfrm>
          <a:prstGeom prst="rect">
            <a:avLst/>
          </a:prstGeom>
        </p:spPr>
      </p:pic>
      <p:pic>
        <p:nvPicPr>
          <p:cNvPr id="14" name="Picture 14">
            <a:extLst>
              <a:ext uri="{FF2B5EF4-FFF2-40B4-BE49-F238E27FC236}">
                <a16:creationId xmlns:a16="http://schemas.microsoft.com/office/drawing/2014/main" id="{B6A259BA-E5B6-40E7-8F70-72429F9BCE6A}"/>
              </a:ext>
            </a:extLst>
          </p:cNvPr>
          <p:cNvPicPr>
            <a:picLocks noChangeAspect="1"/>
          </p:cNvPicPr>
          <p:nvPr/>
        </p:nvPicPr>
        <p:blipFill>
          <a:blip r:embed="rId6"/>
          <a:stretch>
            <a:fillRect/>
          </a:stretch>
        </p:blipFill>
        <p:spPr>
          <a:xfrm>
            <a:off x="8026743" y="4592338"/>
            <a:ext cx="1153297" cy="1019947"/>
          </a:xfrm>
          <a:prstGeom prst="rect">
            <a:avLst/>
          </a:prstGeom>
        </p:spPr>
      </p:pic>
      <p:pic>
        <p:nvPicPr>
          <p:cNvPr id="15" name="Picture 15">
            <a:extLst>
              <a:ext uri="{FF2B5EF4-FFF2-40B4-BE49-F238E27FC236}">
                <a16:creationId xmlns:a16="http://schemas.microsoft.com/office/drawing/2014/main" id="{05F06194-85F8-440B-91B3-0097423E0293}"/>
              </a:ext>
            </a:extLst>
          </p:cNvPr>
          <p:cNvPicPr>
            <a:picLocks noChangeAspect="1"/>
          </p:cNvPicPr>
          <p:nvPr/>
        </p:nvPicPr>
        <p:blipFill>
          <a:blip r:embed="rId7"/>
          <a:stretch>
            <a:fillRect/>
          </a:stretch>
        </p:blipFill>
        <p:spPr>
          <a:xfrm>
            <a:off x="8541516" y="3914552"/>
            <a:ext cx="1785294" cy="1874625"/>
          </a:xfrm>
          <a:prstGeom prst="rect">
            <a:avLst/>
          </a:prstGeom>
        </p:spPr>
      </p:pic>
      <p:pic>
        <p:nvPicPr>
          <p:cNvPr id="16" name="Picture 16">
            <a:extLst>
              <a:ext uri="{FF2B5EF4-FFF2-40B4-BE49-F238E27FC236}">
                <a16:creationId xmlns:a16="http://schemas.microsoft.com/office/drawing/2014/main" id="{6D19FC0C-9AA4-4501-8AA8-5F7E47680B9C}"/>
              </a:ext>
            </a:extLst>
          </p:cNvPr>
          <p:cNvPicPr>
            <a:picLocks noChangeAspect="1"/>
          </p:cNvPicPr>
          <p:nvPr/>
        </p:nvPicPr>
        <p:blipFill>
          <a:blip r:embed="rId8"/>
          <a:stretch>
            <a:fillRect/>
          </a:stretch>
        </p:blipFill>
        <p:spPr>
          <a:xfrm>
            <a:off x="1140940" y="4908052"/>
            <a:ext cx="6388443" cy="913679"/>
          </a:xfrm>
          <a:prstGeom prst="rect">
            <a:avLst/>
          </a:prstGeom>
        </p:spPr>
      </p:pic>
    </p:spTree>
    <p:extLst>
      <p:ext uri="{BB962C8B-B14F-4D97-AF65-F5344CB8AC3E}">
        <p14:creationId xmlns:p14="http://schemas.microsoft.com/office/powerpoint/2010/main" val="2580527578"/>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E9D744D-314C-4916-9831-BD2B06091EB8}" vid="{DC4C78A4-9D92-4BA6-A749-652FAF62D5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73A0F7-7423-48D4-A966-8AC17BB44462}">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MDE Template</Template>
  <TotalTime>4</TotalTime>
  <Words>846</Words>
  <Application>Microsoft Office PowerPoint</Application>
  <PresentationFormat>Widescreen</PresentationFormat>
  <Paragraphs>80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Minnesota</vt:lpstr>
      <vt:lpstr>Direct Certification Medicaid Demonstration Project</vt:lpstr>
      <vt:lpstr>Ten Minnesota Commitments to Equity</vt:lpstr>
      <vt:lpstr>USDA Purpose of DC-M Demonstration Project</vt:lpstr>
      <vt:lpstr>Eligibility </vt:lpstr>
      <vt:lpstr>Eligibility Cont.</vt:lpstr>
      <vt:lpstr>Project Policies</vt:lpstr>
      <vt:lpstr>Project Policies Cont.</vt:lpstr>
      <vt:lpstr>Direct Certification Reporting</vt:lpstr>
      <vt:lpstr>Direct Certification Rate</vt:lpstr>
      <vt:lpstr>What this means for schools...</vt:lpstr>
      <vt:lpstr>Questions</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logo</dc:title>
  <dc:subject/>
  <dc:creator>Imbu, Ngo (MDE)</dc:creator>
  <cp:keywords/>
  <dc:description/>
  <cp:lastModifiedBy>Imbu, Ngo (MDE)</cp:lastModifiedBy>
  <cp:revision>182</cp:revision>
  <cp:lastPrinted>2017-03-14T16:27:36Z</cp:lastPrinted>
  <dcterms:created xsi:type="dcterms:W3CDTF">2022-02-10T17:12:42Z</dcterms:created>
  <dcterms:modified xsi:type="dcterms:W3CDTF">2022-02-14T15:30:16Z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ies>
</file>