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256" r:id="rId5"/>
    <p:sldId id="598" r:id="rId6"/>
    <p:sldId id="599" r:id="rId7"/>
    <p:sldId id="634" r:id="rId8"/>
    <p:sldId id="635" r:id="rId9"/>
    <p:sldId id="605" r:id="rId10"/>
    <p:sldId id="590" r:id="rId11"/>
    <p:sldId id="560" r:id="rId12"/>
    <p:sldId id="619" r:id="rId13"/>
    <p:sldId id="591" r:id="rId14"/>
    <p:sldId id="593" r:id="rId15"/>
    <p:sldId id="519" r:id="rId16"/>
    <p:sldId id="620" r:id="rId17"/>
    <p:sldId id="577" r:id="rId18"/>
    <p:sldId id="532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LuuA1dzx2epU2cpuIP+lw==" hashData="G+kU26WFHBeI4ovshEs11WUV1va0L066zS9HxLOh3CrBuAHAUL99oTzNWgVYkRUwPLygHSGeglhJEJt6yLXYu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tant, Kala (MDE)" initials="CK(" lastIdx="10" clrIdx="0">
    <p:extLst>
      <p:ext uri="{19B8F6BF-5375-455C-9EA6-DF929625EA0E}">
        <p15:presenceInfo xmlns:p15="http://schemas.microsoft.com/office/powerpoint/2012/main" userId="S-1-5-21-2432509816-4247194023-3791653442-16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BE21"/>
    <a:srgbClr val="0D0D0D"/>
    <a:srgbClr val="000000"/>
    <a:srgbClr val="66FF33"/>
    <a:srgbClr val="003865"/>
    <a:srgbClr val="E8E8E8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89871" autoAdjust="0"/>
  </p:normalViewPr>
  <p:slideViewPr>
    <p:cSldViewPr snapToGrid="0">
      <p:cViewPr varScale="1">
        <p:scale>
          <a:sx n="62" d="100"/>
          <a:sy n="62" d="100"/>
        </p:scale>
        <p:origin x="72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36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77315-9BBB-486D-BA99-FA11EF78E00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8823C-3CBB-4275-9EAC-4F9A1766E81A}">
      <dgm:prSet phldrT="[Text]"/>
      <dgm:spPr/>
      <dgm:t>
        <a:bodyPr/>
        <a:lstStyle/>
        <a:p>
          <a:r>
            <a:rPr lang="en-US" dirty="0" smtClean="0"/>
            <a:t>Program Requirements</a:t>
          </a:r>
          <a:endParaRPr lang="en-US" dirty="0"/>
        </a:p>
      </dgm:t>
    </dgm:pt>
    <dgm:pt modelId="{81B92357-4E3D-46C6-B2A4-E09CE4BF1316}" type="parTrans" cxnId="{1A6C25B7-E49A-48D1-B6F2-0E537A1F9854}">
      <dgm:prSet/>
      <dgm:spPr/>
      <dgm:t>
        <a:bodyPr/>
        <a:lstStyle/>
        <a:p>
          <a:endParaRPr lang="en-US"/>
        </a:p>
      </dgm:t>
    </dgm:pt>
    <dgm:pt modelId="{CEB4A920-1B0C-4D57-B9AA-F7F6E7ED914D}" type="sibTrans" cxnId="{1A6C25B7-E49A-48D1-B6F2-0E537A1F9854}">
      <dgm:prSet/>
      <dgm:spPr/>
      <dgm:t>
        <a:bodyPr/>
        <a:lstStyle/>
        <a:p>
          <a:endParaRPr lang="en-US"/>
        </a:p>
      </dgm:t>
    </dgm:pt>
    <dgm:pt modelId="{FA635A13-608B-411C-832A-1B3566A95C7A}">
      <dgm:prSet phldrT="[Text]"/>
      <dgm:spPr/>
      <dgm:t>
        <a:bodyPr/>
        <a:lstStyle/>
        <a:p>
          <a:r>
            <a:rPr lang="en-US" dirty="0" smtClean="0"/>
            <a:t>Develop and Implement Internal Controls</a:t>
          </a:r>
          <a:endParaRPr lang="en-US" dirty="0"/>
        </a:p>
      </dgm:t>
    </dgm:pt>
    <dgm:pt modelId="{77F89AE7-1480-45B2-A5C7-D6C1BCB77516}" type="parTrans" cxnId="{60B0BECE-5A91-41DB-810C-53DF6F320139}">
      <dgm:prSet/>
      <dgm:spPr/>
      <dgm:t>
        <a:bodyPr/>
        <a:lstStyle/>
        <a:p>
          <a:endParaRPr lang="en-US"/>
        </a:p>
      </dgm:t>
    </dgm:pt>
    <dgm:pt modelId="{667DA570-9CDB-433C-8E84-95D70B4F470D}" type="sibTrans" cxnId="{60B0BECE-5A91-41DB-810C-53DF6F320139}">
      <dgm:prSet/>
      <dgm:spPr/>
      <dgm:t>
        <a:bodyPr/>
        <a:lstStyle/>
        <a:p>
          <a:endParaRPr lang="en-US"/>
        </a:p>
      </dgm:t>
    </dgm:pt>
    <dgm:pt modelId="{D50F72C3-87E0-4369-A181-C750EA2BD6DC}">
      <dgm:prSet phldrT="[Text]"/>
      <dgm:spPr>
        <a:solidFill>
          <a:srgbClr val="78BE2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Program Integrity</a:t>
          </a:r>
          <a:endParaRPr lang="en-US" b="1" dirty="0">
            <a:solidFill>
              <a:schemeClr val="tx1"/>
            </a:solidFill>
          </a:endParaRPr>
        </a:p>
      </dgm:t>
    </dgm:pt>
    <dgm:pt modelId="{EE9A9A7D-04CA-4039-8827-5B3D46E9F2B3}" type="parTrans" cxnId="{0EFB5803-EC04-4FF4-8AB2-9A0430EE44CA}">
      <dgm:prSet/>
      <dgm:spPr/>
      <dgm:t>
        <a:bodyPr/>
        <a:lstStyle/>
        <a:p>
          <a:endParaRPr lang="en-US"/>
        </a:p>
      </dgm:t>
    </dgm:pt>
    <dgm:pt modelId="{BDB186CB-2879-4FAA-A97E-442ACF543A46}" type="sibTrans" cxnId="{0EFB5803-EC04-4FF4-8AB2-9A0430EE44CA}">
      <dgm:prSet/>
      <dgm:spPr/>
      <dgm:t>
        <a:bodyPr/>
        <a:lstStyle/>
        <a:p>
          <a:endParaRPr lang="en-US"/>
        </a:p>
      </dgm:t>
    </dgm:pt>
    <dgm:pt modelId="{4F6BAC7D-E879-4D70-BBD4-F3D4673A5DF5}" type="pres">
      <dgm:prSet presAssocID="{16277315-9BBB-486D-BA99-FA11EF78E00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B13F25-968A-409F-AE85-BC6CD1F30FA8}" type="pres">
      <dgm:prSet presAssocID="{7E68823C-3CBB-4275-9EAC-4F9A1766E81A}" presName="chaos" presStyleCnt="0"/>
      <dgm:spPr/>
    </dgm:pt>
    <dgm:pt modelId="{97A4A960-D0A1-46CD-B468-5E944552FF11}" type="pres">
      <dgm:prSet presAssocID="{7E68823C-3CBB-4275-9EAC-4F9A1766E81A}" presName="parTx1" presStyleLbl="revTx" presStyleIdx="0" presStyleCnt="2"/>
      <dgm:spPr/>
      <dgm:t>
        <a:bodyPr/>
        <a:lstStyle/>
        <a:p>
          <a:endParaRPr lang="en-US"/>
        </a:p>
      </dgm:t>
    </dgm:pt>
    <dgm:pt modelId="{D9536F03-7ABB-463C-8BED-2CB17F549C0A}" type="pres">
      <dgm:prSet presAssocID="{7E68823C-3CBB-4275-9EAC-4F9A1766E81A}" presName="c1" presStyleLbl="node1" presStyleIdx="0" presStyleCnt="19"/>
      <dgm:spPr/>
    </dgm:pt>
    <dgm:pt modelId="{5619CA13-1171-4871-8927-6EAC0EAF7E25}" type="pres">
      <dgm:prSet presAssocID="{7E68823C-3CBB-4275-9EAC-4F9A1766E81A}" presName="c2" presStyleLbl="node1" presStyleIdx="1" presStyleCnt="19"/>
      <dgm:spPr/>
    </dgm:pt>
    <dgm:pt modelId="{C61B2788-17D8-49AC-B69C-C3B1E4D7C9F6}" type="pres">
      <dgm:prSet presAssocID="{7E68823C-3CBB-4275-9EAC-4F9A1766E81A}" presName="c3" presStyleLbl="node1" presStyleIdx="2" presStyleCnt="19"/>
      <dgm:spPr/>
    </dgm:pt>
    <dgm:pt modelId="{01B10EF2-710B-4E65-992C-CF1F4F88CB7F}" type="pres">
      <dgm:prSet presAssocID="{7E68823C-3CBB-4275-9EAC-4F9A1766E81A}" presName="c4" presStyleLbl="node1" presStyleIdx="3" presStyleCnt="19"/>
      <dgm:spPr/>
    </dgm:pt>
    <dgm:pt modelId="{FF7EF9BF-DF9A-4340-B1FE-E1678EC88EFE}" type="pres">
      <dgm:prSet presAssocID="{7E68823C-3CBB-4275-9EAC-4F9A1766E81A}" presName="c5" presStyleLbl="node1" presStyleIdx="4" presStyleCnt="19"/>
      <dgm:spPr/>
    </dgm:pt>
    <dgm:pt modelId="{6286C9C9-6531-4051-9E53-814DE0CB65D7}" type="pres">
      <dgm:prSet presAssocID="{7E68823C-3CBB-4275-9EAC-4F9A1766E81A}" presName="c6" presStyleLbl="node1" presStyleIdx="5" presStyleCnt="19"/>
      <dgm:spPr/>
    </dgm:pt>
    <dgm:pt modelId="{F1FBBACD-47E0-4E5C-B80F-FB0BB59FA3F9}" type="pres">
      <dgm:prSet presAssocID="{7E68823C-3CBB-4275-9EAC-4F9A1766E81A}" presName="c7" presStyleLbl="node1" presStyleIdx="6" presStyleCnt="19"/>
      <dgm:spPr/>
    </dgm:pt>
    <dgm:pt modelId="{F2525CB2-AF0C-4ABE-B3BF-C7F20A0F11E9}" type="pres">
      <dgm:prSet presAssocID="{7E68823C-3CBB-4275-9EAC-4F9A1766E81A}" presName="c8" presStyleLbl="node1" presStyleIdx="7" presStyleCnt="19"/>
      <dgm:spPr/>
    </dgm:pt>
    <dgm:pt modelId="{8A1060AA-CB1F-412E-A5C5-DA307D3825AF}" type="pres">
      <dgm:prSet presAssocID="{7E68823C-3CBB-4275-9EAC-4F9A1766E81A}" presName="c9" presStyleLbl="node1" presStyleIdx="8" presStyleCnt="19"/>
      <dgm:spPr/>
    </dgm:pt>
    <dgm:pt modelId="{0C9197F5-35CF-4F43-BDC7-7FDFAF91AF7C}" type="pres">
      <dgm:prSet presAssocID="{7E68823C-3CBB-4275-9EAC-4F9A1766E81A}" presName="c10" presStyleLbl="node1" presStyleIdx="9" presStyleCnt="19"/>
      <dgm:spPr/>
    </dgm:pt>
    <dgm:pt modelId="{2AAF7EDF-7B4F-489A-A6E6-7DD9C6D23D6C}" type="pres">
      <dgm:prSet presAssocID="{7E68823C-3CBB-4275-9EAC-4F9A1766E81A}" presName="c11" presStyleLbl="node1" presStyleIdx="10" presStyleCnt="19"/>
      <dgm:spPr/>
    </dgm:pt>
    <dgm:pt modelId="{70D0391E-106E-4C6D-9D67-ECF1B0FEDED2}" type="pres">
      <dgm:prSet presAssocID="{7E68823C-3CBB-4275-9EAC-4F9A1766E81A}" presName="c12" presStyleLbl="node1" presStyleIdx="11" presStyleCnt="19"/>
      <dgm:spPr/>
    </dgm:pt>
    <dgm:pt modelId="{6272114C-37F9-42E0-B20C-E0BCD5765AA2}" type="pres">
      <dgm:prSet presAssocID="{7E68823C-3CBB-4275-9EAC-4F9A1766E81A}" presName="c13" presStyleLbl="node1" presStyleIdx="12" presStyleCnt="19"/>
      <dgm:spPr/>
    </dgm:pt>
    <dgm:pt modelId="{D04927B6-CD8C-4562-B7D3-4C15C98088C8}" type="pres">
      <dgm:prSet presAssocID="{7E68823C-3CBB-4275-9EAC-4F9A1766E81A}" presName="c14" presStyleLbl="node1" presStyleIdx="13" presStyleCnt="19"/>
      <dgm:spPr/>
    </dgm:pt>
    <dgm:pt modelId="{06F3EB35-3713-4EB9-9781-A0C0AB0EB032}" type="pres">
      <dgm:prSet presAssocID="{7E68823C-3CBB-4275-9EAC-4F9A1766E81A}" presName="c15" presStyleLbl="node1" presStyleIdx="14" presStyleCnt="19"/>
      <dgm:spPr/>
    </dgm:pt>
    <dgm:pt modelId="{03390540-70DB-48CA-AC8D-34C95701B6FA}" type="pres">
      <dgm:prSet presAssocID="{7E68823C-3CBB-4275-9EAC-4F9A1766E81A}" presName="c16" presStyleLbl="node1" presStyleIdx="15" presStyleCnt="19"/>
      <dgm:spPr/>
    </dgm:pt>
    <dgm:pt modelId="{CDC235DE-A7DE-4537-8D68-0FC31B29C1D1}" type="pres">
      <dgm:prSet presAssocID="{7E68823C-3CBB-4275-9EAC-4F9A1766E81A}" presName="c17" presStyleLbl="node1" presStyleIdx="16" presStyleCnt="19"/>
      <dgm:spPr/>
    </dgm:pt>
    <dgm:pt modelId="{128142BC-7319-4B43-BD44-9F5AC069A1BE}" type="pres">
      <dgm:prSet presAssocID="{7E68823C-3CBB-4275-9EAC-4F9A1766E81A}" presName="c18" presStyleLbl="node1" presStyleIdx="17" presStyleCnt="19"/>
      <dgm:spPr/>
    </dgm:pt>
    <dgm:pt modelId="{4EE8011C-E772-4955-904B-98891507FF47}" type="pres">
      <dgm:prSet presAssocID="{CEB4A920-1B0C-4D57-B9AA-F7F6E7ED914D}" presName="chevronComposite1" presStyleCnt="0"/>
      <dgm:spPr/>
    </dgm:pt>
    <dgm:pt modelId="{49A5C86E-FEC7-4B9F-83B0-EB4FB250609C}" type="pres">
      <dgm:prSet presAssocID="{CEB4A920-1B0C-4D57-B9AA-F7F6E7ED914D}" presName="chevron1" presStyleLbl="sibTrans2D1" presStyleIdx="0" presStyleCnt="2"/>
      <dgm:spPr/>
    </dgm:pt>
    <dgm:pt modelId="{8CB3F798-79A3-4D63-BAFA-D2F8694F946C}" type="pres">
      <dgm:prSet presAssocID="{CEB4A920-1B0C-4D57-B9AA-F7F6E7ED914D}" presName="spChevron1" presStyleCnt="0"/>
      <dgm:spPr/>
    </dgm:pt>
    <dgm:pt modelId="{8EECE777-1D8F-4808-91D0-81E89CC002A9}" type="pres">
      <dgm:prSet presAssocID="{FA635A13-608B-411C-832A-1B3566A95C7A}" presName="middle" presStyleCnt="0"/>
      <dgm:spPr/>
    </dgm:pt>
    <dgm:pt modelId="{1B68BA31-AA84-4689-9518-F9C0A9202E77}" type="pres">
      <dgm:prSet presAssocID="{FA635A13-608B-411C-832A-1B3566A95C7A}" presName="parTxMid" presStyleLbl="revTx" presStyleIdx="1" presStyleCnt="2"/>
      <dgm:spPr/>
      <dgm:t>
        <a:bodyPr/>
        <a:lstStyle/>
        <a:p>
          <a:endParaRPr lang="en-US"/>
        </a:p>
      </dgm:t>
    </dgm:pt>
    <dgm:pt modelId="{49343BE3-6CDE-4DC4-9E93-D7E8FFF5EE13}" type="pres">
      <dgm:prSet presAssocID="{FA635A13-608B-411C-832A-1B3566A95C7A}" presName="spMid" presStyleCnt="0"/>
      <dgm:spPr/>
    </dgm:pt>
    <dgm:pt modelId="{8625DAC1-C917-4E98-98EF-44F74F1F199C}" type="pres">
      <dgm:prSet presAssocID="{667DA570-9CDB-433C-8E84-95D70B4F470D}" presName="chevronComposite1" presStyleCnt="0"/>
      <dgm:spPr/>
    </dgm:pt>
    <dgm:pt modelId="{1C5604F9-849E-46C7-A3EF-916FA7904A0D}" type="pres">
      <dgm:prSet presAssocID="{667DA570-9CDB-433C-8E84-95D70B4F470D}" presName="chevron1" presStyleLbl="sibTrans2D1" presStyleIdx="1" presStyleCnt="2"/>
      <dgm:spPr/>
    </dgm:pt>
    <dgm:pt modelId="{D9A385E9-CD9D-48D8-8772-2C3A36212CB1}" type="pres">
      <dgm:prSet presAssocID="{667DA570-9CDB-433C-8E84-95D70B4F470D}" presName="spChevron1" presStyleCnt="0"/>
      <dgm:spPr/>
    </dgm:pt>
    <dgm:pt modelId="{0ED9C976-52D4-4086-8FA1-52BFD158C3B8}" type="pres">
      <dgm:prSet presAssocID="{D50F72C3-87E0-4369-A181-C750EA2BD6DC}" presName="last" presStyleCnt="0"/>
      <dgm:spPr/>
    </dgm:pt>
    <dgm:pt modelId="{346228E4-74A2-4641-8E64-9424D542204E}" type="pres">
      <dgm:prSet presAssocID="{D50F72C3-87E0-4369-A181-C750EA2BD6DC}" presName="circleTx" presStyleLbl="node1" presStyleIdx="18" presStyleCnt="19"/>
      <dgm:spPr/>
      <dgm:t>
        <a:bodyPr/>
        <a:lstStyle/>
        <a:p>
          <a:endParaRPr lang="en-US"/>
        </a:p>
      </dgm:t>
    </dgm:pt>
    <dgm:pt modelId="{526B901D-92BE-4610-BB3D-2230BCB31B74}" type="pres">
      <dgm:prSet presAssocID="{D50F72C3-87E0-4369-A181-C750EA2BD6DC}" presName="spN" presStyleCnt="0"/>
      <dgm:spPr/>
    </dgm:pt>
  </dgm:ptLst>
  <dgm:cxnLst>
    <dgm:cxn modelId="{92341743-7240-4B7E-BC0D-196495C3AC2E}" type="presOf" srcId="{FA635A13-608B-411C-832A-1B3566A95C7A}" destId="{1B68BA31-AA84-4689-9518-F9C0A9202E77}" srcOrd="0" destOrd="0" presId="urn:microsoft.com/office/officeart/2009/3/layout/RandomtoResultProcess"/>
    <dgm:cxn modelId="{30199753-0790-4AF0-949D-65C083C07179}" type="presOf" srcId="{D50F72C3-87E0-4369-A181-C750EA2BD6DC}" destId="{346228E4-74A2-4641-8E64-9424D542204E}" srcOrd="0" destOrd="0" presId="urn:microsoft.com/office/officeart/2009/3/layout/RandomtoResultProcess"/>
    <dgm:cxn modelId="{60B0BECE-5A91-41DB-810C-53DF6F320139}" srcId="{16277315-9BBB-486D-BA99-FA11EF78E00B}" destId="{FA635A13-608B-411C-832A-1B3566A95C7A}" srcOrd="1" destOrd="0" parTransId="{77F89AE7-1480-45B2-A5C7-D6C1BCB77516}" sibTransId="{667DA570-9CDB-433C-8E84-95D70B4F470D}"/>
    <dgm:cxn modelId="{EE01FC14-132D-4FA0-A34A-CBAF74B4CC37}" type="presOf" srcId="{7E68823C-3CBB-4275-9EAC-4F9A1766E81A}" destId="{97A4A960-D0A1-46CD-B468-5E944552FF11}" srcOrd="0" destOrd="0" presId="urn:microsoft.com/office/officeart/2009/3/layout/RandomtoResultProcess"/>
    <dgm:cxn modelId="{0EFB5803-EC04-4FF4-8AB2-9A0430EE44CA}" srcId="{16277315-9BBB-486D-BA99-FA11EF78E00B}" destId="{D50F72C3-87E0-4369-A181-C750EA2BD6DC}" srcOrd="2" destOrd="0" parTransId="{EE9A9A7D-04CA-4039-8827-5B3D46E9F2B3}" sibTransId="{BDB186CB-2879-4FAA-A97E-442ACF543A46}"/>
    <dgm:cxn modelId="{1A6C25B7-E49A-48D1-B6F2-0E537A1F9854}" srcId="{16277315-9BBB-486D-BA99-FA11EF78E00B}" destId="{7E68823C-3CBB-4275-9EAC-4F9A1766E81A}" srcOrd="0" destOrd="0" parTransId="{81B92357-4E3D-46C6-B2A4-E09CE4BF1316}" sibTransId="{CEB4A920-1B0C-4D57-B9AA-F7F6E7ED914D}"/>
    <dgm:cxn modelId="{D82EBE18-C547-41A3-81DE-47F778C435B5}" type="presOf" srcId="{16277315-9BBB-486D-BA99-FA11EF78E00B}" destId="{4F6BAC7D-E879-4D70-BBD4-F3D4673A5DF5}" srcOrd="0" destOrd="0" presId="urn:microsoft.com/office/officeart/2009/3/layout/RandomtoResultProcess"/>
    <dgm:cxn modelId="{68BEE17A-843F-4E0F-8055-44AF31CAF421}" type="presParOf" srcId="{4F6BAC7D-E879-4D70-BBD4-F3D4673A5DF5}" destId="{ECB13F25-968A-409F-AE85-BC6CD1F30FA8}" srcOrd="0" destOrd="0" presId="urn:microsoft.com/office/officeart/2009/3/layout/RandomtoResultProcess"/>
    <dgm:cxn modelId="{B96CFEFE-5F3B-4507-852F-46A492D72843}" type="presParOf" srcId="{ECB13F25-968A-409F-AE85-BC6CD1F30FA8}" destId="{97A4A960-D0A1-46CD-B468-5E944552FF11}" srcOrd="0" destOrd="0" presId="urn:microsoft.com/office/officeart/2009/3/layout/RandomtoResultProcess"/>
    <dgm:cxn modelId="{76D7FCF1-653D-410E-B132-D0872C967536}" type="presParOf" srcId="{ECB13F25-968A-409F-AE85-BC6CD1F30FA8}" destId="{D9536F03-7ABB-463C-8BED-2CB17F549C0A}" srcOrd="1" destOrd="0" presId="urn:microsoft.com/office/officeart/2009/3/layout/RandomtoResultProcess"/>
    <dgm:cxn modelId="{C62EC092-66B9-4F2E-9224-140764B543CF}" type="presParOf" srcId="{ECB13F25-968A-409F-AE85-BC6CD1F30FA8}" destId="{5619CA13-1171-4871-8927-6EAC0EAF7E25}" srcOrd="2" destOrd="0" presId="urn:microsoft.com/office/officeart/2009/3/layout/RandomtoResultProcess"/>
    <dgm:cxn modelId="{CD2B3807-003E-46CB-970E-796E6E1D1377}" type="presParOf" srcId="{ECB13F25-968A-409F-AE85-BC6CD1F30FA8}" destId="{C61B2788-17D8-49AC-B69C-C3B1E4D7C9F6}" srcOrd="3" destOrd="0" presId="urn:microsoft.com/office/officeart/2009/3/layout/RandomtoResultProcess"/>
    <dgm:cxn modelId="{CC9A02E3-D373-475E-987D-720D983456D1}" type="presParOf" srcId="{ECB13F25-968A-409F-AE85-BC6CD1F30FA8}" destId="{01B10EF2-710B-4E65-992C-CF1F4F88CB7F}" srcOrd="4" destOrd="0" presId="urn:microsoft.com/office/officeart/2009/3/layout/RandomtoResultProcess"/>
    <dgm:cxn modelId="{74D36D71-CE7D-435F-9BB6-AB03F743401D}" type="presParOf" srcId="{ECB13F25-968A-409F-AE85-BC6CD1F30FA8}" destId="{FF7EF9BF-DF9A-4340-B1FE-E1678EC88EFE}" srcOrd="5" destOrd="0" presId="urn:microsoft.com/office/officeart/2009/3/layout/RandomtoResultProcess"/>
    <dgm:cxn modelId="{86309A04-C70A-4C11-B7F9-20A6E070F485}" type="presParOf" srcId="{ECB13F25-968A-409F-AE85-BC6CD1F30FA8}" destId="{6286C9C9-6531-4051-9E53-814DE0CB65D7}" srcOrd="6" destOrd="0" presId="urn:microsoft.com/office/officeart/2009/3/layout/RandomtoResultProcess"/>
    <dgm:cxn modelId="{3090BC75-A106-4716-9EB5-97C3E041EAE2}" type="presParOf" srcId="{ECB13F25-968A-409F-AE85-BC6CD1F30FA8}" destId="{F1FBBACD-47E0-4E5C-B80F-FB0BB59FA3F9}" srcOrd="7" destOrd="0" presId="urn:microsoft.com/office/officeart/2009/3/layout/RandomtoResultProcess"/>
    <dgm:cxn modelId="{1C8BB3B9-C2C9-4A4F-B1C1-06592728E46A}" type="presParOf" srcId="{ECB13F25-968A-409F-AE85-BC6CD1F30FA8}" destId="{F2525CB2-AF0C-4ABE-B3BF-C7F20A0F11E9}" srcOrd="8" destOrd="0" presId="urn:microsoft.com/office/officeart/2009/3/layout/RandomtoResultProcess"/>
    <dgm:cxn modelId="{AD87E82C-2391-4B92-BFC7-BE2FADC3392E}" type="presParOf" srcId="{ECB13F25-968A-409F-AE85-BC6CD1F30FA8}" destId="{8A1060AA-CB1F-412E-A5C5-DA307D3825AF}" srcOrd="9" destOrd="0" presId="urn:microsoft.com/office/officeart/2009/3/layout/RandomtoResultProcess"/>
    <dgm:cxn modelId="{6175D7ED-C64B-4054-8371-07778EF80F82}" type="presParOf" srcId="{ECB13F25-968A-409F-AE85-BC6CD1F30FA8}" destId="{0C9197F5-35CF-4F43-BDC7-7FDFAF91AF7C}" srcOrd="10" destOrd="0" presId="urn:microsoft.com/office/officeart/2009/3/layout/RandomtoResultProcess"/>
    <dgm:cxn modelId="{9360401D-7B8A-43D3-B39F-FC6963F8F59F}" type="presParOf" srcId="{ECB13F25-968A-409F-AE85-BC6CD1F30FA8}" destId="{2AAF7EDF-7B4F-489A-A6E6-7DD9C6D23D6C}" srcOrd="11" destOrd="0" presId="urn:microsoft.com/office/officeart/2009/3/layout/RandomtoResultProcess"/>
    <dgm:cxn modelId="{1D9CE69D-1B9E-453C-87F9-8FFC3A47F9B9}" type="presParOf" srcId="{ECB13F25-968A-409F-AE85-BC6CD1F30FA8}" destId="{70D0391E-106E-4C6D-9D67-ECF1B0FEDED2}" srcOrd="12" destOrd="0" presId="urn:microsoft.com/office/officeart/2009/3/layout/RandomtoResultProcess"/>
    <dgm:cxn modelId="{0DD29252-66EF-4293-B41A-DFA63E399894}" type="presParOf" srcId="{ECB13F25-968A-409F-AE85-BC6CD1F30FA8}" destId="{6272114C-37F9-42E0-B20C-E0BCD5765AA2}" srcOrd="13" destOrd="0" presId="urn:microsoft.com/office/officeart/2009/3/layout/RandomtoResultProcess"/>
    <dgm:cxn modelId="{AB28C488-1976-4794-B139-CA2F7680E308}" type="presParOf" srcId="{ECB13F25-968A-409F-AE85-BC6CD1F30FA8}" destId="{D04927B6-CD8C-4562-B7D3-4C15C98088C8}" srcOrd="14" destOrd="0" presId="urn:microsoft.com/office/officeart/2009/3/layout/RandomtoResultProcess"/>
    <dgm:cxn modelId="{3D0F61C5-94B9-4A02-BEBD-6DAC8BF38BA5}" type="presParOf" srcId="{ECB13F25-968A-409F-AE85-BC6CD1F30FA8}" destId="{06F3EB35-3713-4EB9-9781-A0C0AB0EB032}" srcOrd="15" destOrd="0" presId="urn:microsoft.com/office/officeart/2009/3/layout/RandomtoResultProcess"/>
    <dgm:cxn modelId="{22CB0378-15FD-49C1-AB8E-5236BCC00420}" type="presParOf" srcId="{ECB13F25-968A-409F-AE85-BC6CD1F30FA8}" destId="{03390540-70DB-48CA-AC8D-34C95701B6FA}" srcOrd="16" destOrd="0" presId="urn:microsoft.com/office/officeart/2009/3/layout/RandomtoResultProcess"/>
    <dgm:cxn modelId="{564BA609-E067-4342-A585-A465E6F8537F}" type="presParOf" srcId="{ECB13F25-968A-409F-AE85-BC6CD1F30FA8}" destId="{CDC235DE-A7DE-4537-8D68-0FC31B29C1D1}" srcOrd="17" destOrd="0" presId="urn:microsoft.com/office/officeart/2009/3/layout/RandomtoResultProcess"/>
    <dgm:cxn modelId="{7FBB0849-D048-460C-91BA-C629D5F540CF}" type="presParOf" srcId="{ECB13F25-968A-409F-AE85-BC6CD1F30FA8}" destId="{128142BC-7319-4B43-BD44-9F5AC069A1BE}" srcOrd="18" destOrd="0" presId="urn:microsoft.com/office/officeart/2009/3/layout/RandomtoResultProcess"/>
    <dgm:cxn modelId="{75679665-341D-45B4-BDBD-DEBEBA285048}" type="presParOf" srcId="{4F6BAC7D-E879-4D70-BBD4-F3D4673A5DF5}" destId="{4EE8011C-E772-4955-904B-98891507FF47}" srcOrd="1" destOrd="0" presId="urn:microsoft.com/office/officeart/2009/3/layout/RandomtoResultProcess"/>
    <dgm:cxn modelId="{D81A2D2D-A9A9-4EF5-963D-F607A70292FB}" type="presParOf" srcId="{4EE8011C-E772-4955-904B-98891507FF47}" destId="{49A5C86E-FEC7-4B9F-83B0-EB4FB250609C}" srcOrd="0" destOrd="0" presId="urn:microsoft.com/office/officeart/2009/3/layout/RandomtoResultProcess"/>
    <dgm:cxn modelId="{613DC265-9F5C-48B9-B5BE-950D414C666A}" type="presParOf" srcId="{4EE8011C-E772-4955-904B-98891507FF47}" destId="{8CB3F798-79A3-4D63-BAFA-D2F8694F946C}" srcOrd="1" destOrd="0" presId="urn:microsoft.com/office/officeart/2009/3/layout/RandomtoResultProcess"/>
    <dgm:cxn modelId="{D7347CF7-2B2A-4366-91F9-7A592F03E379}" type="presParOf" srcId="{4F6BAC7D-E879-4D70-BBD4-F3D4673A5DF5}" destId="{8EECE777-1D8F-4808-91D0-81E89CC002A9}" srcOrd="2" destOrd="0" presId="urn:microsoft.com/office/officeart/2009/3/layout/RandomtoResultProcess"/>
    <dgm:cxn modelId="{30C72A4E-5690-46BA-BFC6-6F1A3F9B29E2}" type="presParOf" srcId="{8EECE777-1D8F-4808-91D0-81E89CC002A9}" destId="{1B68BA31-AA84-4689-9518-F9C0A9202E77}" srcOrd="0" destOrd="0" presId="urn:microsoft.com/office/officeart/2009/3/layout/RandomtoResultProcess"/>
    <dgm:cxn modelId="{832F017A-5FB3-4044-A2EF-FCDE0D6F6608}" type="presParOf" srcId="{8EECE777-1D8F-4808-91D0-81E89CC002A9}" destId="{49343BE3-6CDE-4DC4-9E93-D7E8FFF5EE13}" srcOrd="1" destOrd="0" presId="urn:microsoft.com/office/officeart/2009/3/layout/RandomtoResultProcess"/>
    <dgm:cxn modelId="{59A29EB3-FAAB-4472-AAD3-D046C5A59483}" type="presParOf" srcId="{4F6BAC7D-E879-4D70-BBD4-F3D4673A5DF5}" destId="{8625DAC1-C917-4E98-98EF-44F74F1F199C}" srcOrd="3" destOrd="0" presId="urn:microsoft.com/office/officeart/2009/3/layout/RandomtoResultProcess"/>
    <dgm:cxn modelId="{B9015A77-1D57-46D4-A621-98D77D49873B}" type="presParOf" srcId="{8625DAC1-C917-4E98-98EF-44F74F1F199C}" destId="{1C5604F9-849E-46C7-A3EF-916FA7904A0D}" srcOrd="0" destOrd="0" presId="urn:microsoft.com/office/officeart/2009/3/layout/RandomtoResultProcess"/>
    <dgm:cxn modelId="{7E908269-B92B-4516-BD4F-26270374ADA7}" type="presParOf" srcId="{8625DAC1-C917-4E98-98EF-44F74F1F199C}" destId="{D9A385E9-CD9D-48D8-8772-2C3A36212CB1}" srcOrd="1" destOrd="0" presId="urn:microsoft.com/office/officeart/2009/3/layout/RandomtoResultProcess"/>
    <dgm:cxn modelId="{31EC9D9B-C877-4535-89A4-B20E2CA7F45E}" type="presParOf" srcId="{4F6BAC7D-E879-4D70-BBD4-F3D4673A5DF5}" destId="{0ED9C976-52D4-4086-8FA1-52BFD158C3B8}" srcOrd="4" destOrd="0" presId="urn:microsoft.com/office/officeart/2009/3/layout/RandomtoResultProcess"/>
    <dgm:cxn modelId="{6B47EE6A-FB15-49C6-8401-7D4035B72252}" type="presParOf" srcId="{0ED9C976-52D4-4086-8FA1-52BFD158C3B8}" destId="{346228E4-74A2-4641-8E64-9424D542204E}" srcOrd="0" destOrd="0" presId="urn:microsoft.com/office/officeart/2009/3/layout/RandomtoResultProcess"/>
    <dgm:cxn modelId="{157101EC-A3E8-4239-9BDB-AA2D9E3379A5}" type="presParOf" srcId="{0ED9C976-52D4-4086-8FA1-52BFD158C3B8}" destId="{526B901D-92BE-4610-BB3D-2230BCB31B7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4A960-D0A1-46CD-B468-5E944552FF11}">
      <dsp:nvSpPr>
        <dsp:cNvPr id="0" name=""/>
        <dsp:cNvSpPr/>
      </dsp:nvSpPr>
      <dsp:spPr>
        <a:xfrm>
          <a:off x="387429" y="708731"/>
          <a:ext cx="1935701" cy="63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 Requirements</a:t>
          </a:r>
          <a:endParaRPr lang="en-US" sz="2000" kern="1200" dirty="0"/>
        </a:p>
      </dsp:txBody>
      <dsp:txXfrm>
        <a:off x="387429" y="708731"/>
        <a:ext cx="1935701" cy="637901"/>
      </dsp:txXfrm>
    </dsp:sp>
    <dsp:sp modelId="{D9536F03-7ABB-463C-8BED-2CB17F549C0A}">
      <dsp:nvSpPr>
        <dsp:cNvPr id="0" name=""/>
        <dsp:cNvSpPr/>
      </dsp:nvSpPr>
      <dsp:spPr>
        <a:xfrm>
          <a:off x="385229" y="514721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9CA13-1171-4871-8927-6EAC0EAF7E25}">
      <dsp:nvSpPr>
        <dsp:cNvPr id="0" name=""/>
        <dsp:cNvSpPr/>
      </dsp:nvSpPr>
      <dsp:spPr>
        <a:xfrm>
          <a:off x="493012" y="299154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B2788-17D8-49AC-B69C-C3B1E4D7C9F6}">
      <dsp:nvSpPr>
        <dsp:cNvPr id="0" name=""/>
        <dsp:cNvSpPr/>
      </dsp:nvSpPr>
      <dsp:spPr>
        <a:xfrm>
          <a:off x="751693" y="342267"/>
          <a:ext cx="241962" cy="24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10EF2-710B-4E65-992C-CF1F4F88CB7F}">
      <dsp:nvSpPr>
        <dsp:cNvPr id="0" name=""/>
        <dsp:cNvSpPr/>
      </dsp:nvSpPr>
      <dsp:spPr>
        <a:xfrm>
          <a:off x="967259" y="105144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EF9BF-DF9A-4340-B1FE-E1678EC88EFE}">
      <dsp:nvSpPr>
        <dsp:cNvPr id="0" name=""/>
        <dsp:cNvSpPr/>
      </dsp:nvSpPr>
      <dsp:spPr>
        <a:xfrm>
          <a:off x="1247496" y="18917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6C9C9-6531-4051-9E53-814DE0CB65D7}">
      <dsp:nvSpPr>
        <dsp:cNvPr id="0" name=""/>
        <dsp:cNvSpPr/>
      </dsp:nvSpPr>
      <dsp:spPr>
        <a:xfrm>
          <a:off x="1592403" y="169814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BBACD-47E0-4E5C-B80F-FB0BB59FA3F9}">
      <dsp:nvSpPr>
        <dsp:cNvPr id="0" name=""/>
        <dsp:cNvSpPr/>
      </dsp:nvSpPr>
      <dsp:spPr>
        <a:xfrm>
          <a:off x="1807970" y="277597"/>
          <a:ext cx="241962" cy="24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25CB2-AF0C-4ABE-B3BF-C7F20A0F11E9}">
      <dsp:nvSpPr>
        <dsp:cNvPr id="0" name=""/>
        <dsp:cNvSpPr/>
      </dsp:nvSpPr>
      <dsp:spPr>
        <a:xfrm>
          <a:off x="2109763" y="514721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060AA-CB1F-412E-A5C5-DA307D3825AF}">
      <dsp:nvSpPr>
        <dsp:cNvPr id="0" name=""/>
        <dsp:cNvSpPr/>
      </dsp:nvSpPr>
      <dsp:spPr>
        <a:xfrm>
          <a:off x="2239103" y="751844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197F5-35CF-4F43-BDC7-7FDFAF91AF7C}">
      <dsp:nvSpPr>
        <dsp:cNvPr id="0" name=""/>
        <dsp:cNvSpPr/>
      </dsp:nvSpPr>
      <dsp:spPr>
        <a:xfrm>
          <a:off x="1118156" y="299154"/>
          <a:ext cx="395939" cy="395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F7EDF-7B4F-489A-A6E6-7DD9C6D23D6C}">
      <dsp:nvSpPr>
        <dsp:cNvPr id="0" name=""/>
        <dsp:cNvSpPr/>
      </dsp:nvSpPr>
      <dsp:spPr>
        <a:xfrm>
          <a:off x="277446" y="1118308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0391E-106E-4C6D-9D67-ECF1B0FEDED2}">
      <dsp:nvSpPr>
        <dsp:cNvPr id="0" name=""/>
        <dsp:cNvSpPr/>
      </dsp:nvSpPr>
      <dsp:spPr>
        <a:xfrm>
          <a:off x="406786" y="1312318"/>
          <a:ext cx="241962" cy="24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2114C-37F9-42E0-B20C-E0BCD5765AA2}">
      <dsp:nvSpPr>
        <dsp:cNvPr id="0" name=""/>
        <dsp:cNvSpPr/>
      </dsp:nvSpPr>
      <dsp:spPr>
        <a:xfrm>
          <a:off x="730136" y="1484771"/>
          <a:ext cx="351945" cy="35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927B6-CD8C-4562-B7D3-4C15C98088C8}">
      <dsp:nvSpPr>
        <dsp:cNvPr id="0" name=""/>
        <dsp:cNvSpPr/>
      </dsp:nvSpPr>
      <dsp:spPr>
        <a:xfrm>
          <a:off x="1182826" y="1765008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3EB35-3713-4EB9-9781-A0C0AB0EB032}">
      <dsp:nvSpPr>
        <dsp:cNvPr id="0" name=""/>
        <dsp:cNvSpPr/>
      </dsp:nvSpPr>
      <dsp:spPr>
        <a:xfrm>
          <a:off x="1269053" y="1484771"/>
          <a:ext cx="241962" cy="24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90540-70DB-48CA-AC8D-34C95701B6FA}">
      <dsp:nvSpPr>
        <dsp:cNvPr id="0" name=""/>
        <dsp:cNvSpPr/>
      </dsp:nvSpPr>
      <dsp:spPr>
        <a:xfrm>
          <a:off x="1484620" y="1786565"/>
          <a:ext cx="153976" cy="15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235DE-A7DE-4537-8D68-0FC31B29C1D1}">
      <dsp:nvSpPr>
        <dsp:cNvPr id="0" name=""/>
        <dsp:cNvSpPr/>
      </dsp:nvSpPr>
      <dsp:spPr>
        <a:xfrm>
          <a:off x="1678630" y="1441658"/>
          <a:ext cx="351945" cy="351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142BC-7319-4B43-BD44-9F5AC069A1BE}">
      <dsp:nvSpPr>
        <dsp:cNvPr id="0" name=""/>
        <dsp:cNvSpPr/>
      </dsp:nvSpPr>
      <dsp:spPr>
        <a:xfrm>
          <a:off x="2152877" y="1355431"/>
          <a:ext cx="241962" cy="24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5C86E-FEC7-4B9F-83B0-EB4FB250609C}">
      <dsp:nvSpPr>
        <dsp:cNvPr id="0" name=""/>
        <dsp:cNvSpPr/>
      </dsp:nvSpPr>
      <dsp:spPr>
        <a:xfrm>
          <a:off x="2394839" y="341909"/>
          <a:ext cx="710610" cy="13566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8BA31-AA84-4689-9518-F9C0A9202E77}">
      <dsp:nvSpPr>
        <dsp:cNvPr id="0" name=""/>
        <dsp:cNvSpPr/>
      </dsp:nvSpPr>
      <dsp:spPr>
        <a:xfrm>
          <a:off x="3105449" y="342568"/>
          <a:ext cx="1938027" cy="135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 and Implement Internal Controls</a:t>
          </a:r>
          <a:endParaRPr lang="en-US" sz="2000" kern="1200" dirty="0"/>
        </a:p>
      </dsp:txBody>
      <dsp:txXfrm>
        <a:off x="3105449" y="342568"/>
        <a:ext cx="1938027" cy="1356619"/>
      </dsp:txXfrm>
    </dsp:sp>
    <dsp:sp modelId="{1C5604F9-849E-46C7-A3EF-916FA7904A0D}">
      <dsp:nvSpPr>
        <dsp:cNvPr id="0" name=""/>
        <dsp:cNvSpPr/>
      </dsp:nvSpPr>
      <dsp:spPr>
        <a:xfrm>
          <a:off x="5043477" y="341909"/>
          <a:ext cx="710610" cy="135663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228E4-74A2-4641-8E64-9424D542204E}">
      <dsp:nvSpPr>
        <dsp:cNvPr id="0" name=""/>
        <dsp:cNvSpPr/>
      </dsp:nvSpPr>
      <dsp:spPr>
        <a:xfrm>
          <a:off x="5831608" y="229794"/>
          <a:ext cx="1647323" cy="1647323"/>
        </a:xfrm>
        <a:prstGeom prst="ellipse">
          <a:avLst/>
        </a:prstGeom>
        <a:solidFill>
          <a:srgbClr val="78BE2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Program Integrity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072853" y="471039"/>
        <a:ext cx="1164833" cy="116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2" tIns="48321" rIns="96642" bIns="48321" rtlCol="0"/>
          <a:lstStyle>
            <a:lvl1pPr algn="l">
              <a:defRPr sz="13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2" tIns="48321" rIns="96642" bIns="48321" rtlCol="0"/>
          <a:lstStyle>
            <a:lvl1pPr algn="r">
              <a:defRPr sz="13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11/17/2023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42" tIns="48321" rIns="96642" bIns="48321" rtlCol="0" anchor="b"/>
          <a:lstStyle>
            <a:lvl1pPr algn="l">
              <a:defRPr sz="13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42" tIns="48321" rIns="96642" bIns="48321" rtlCol="0" anchor="b"/>
          <a:lstStyle>
            <a:lvl1pPr algn="r">
              <a:defRPr sz="13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2" tIns="48321" rIns="96642" bIns="48321" rtlCol="0"/>
          <a:lstStyle>
            <a:lvl1pPr algn="l">
              <a:defRPr sz="13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2" tIns="48321" rIns="96642" bIns="48321" rtlCol="0"/>
          <a:lstStyle>
            <a:lvl1pPr algn="r">
              <a:defRPr sz="13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2" tIns="48321" rIns="96642" bIns="483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2" tIns="48321" rIns="96642" bIns="4832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42" tIns="48321" rIns="96642" bIns="48321" rtlCol="0" anchor="b"/>
          <a:lstStyle>
            <a:lvl1pPr algn="l">
              <a:defRPr sz="13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42" tIns="48321" rIns="96642" bIns="48321" rtlCol="0" anchor="b"/>
          <a:lstStyle>
            <a:lvl1pPr algn="r">
              <a:defRPr sz="13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71" y="4620577"/>
            <a:ext cx="7239935" cy="2473905"/>
          </a:xfrm>
        </p:spPr>
        <p:txBody>
          <a:bodyPr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3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1200" dirty="0" smtClean="0">
              <a:solidFill>
                <a:schemeClr val="tx2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9DC270-4F52-4492-A6FE-39041DA52A21}" type="slidenum">
              <a:rPr lang="en-US" altLang="en-US"/>
              <a:pPr eaLnBrk="1" hangingPunct="1"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547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0D0A72-E0D9-4D8D-B08C-5E991D86935C}" type="slidenum">
              <a:rPr lang="en-US" altLang="en-US"/>
              <a:pPr eaLnBrk="1" hangingPunct="1"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52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17157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411666"/>
            <a:ext cx="7315200" cy="1502118"/>
          </a:xfrm>
        </p:spPr>
        <p:txBody>
          <a:bodyPr/>
          <a:lstStyle/>
          <a:p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250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36633" y="4620578"/>
            <a:ext cx="7176873" cy="1612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 smtClean="0">
              <a:latin typeface="+mn-lt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D65D2E-9092-423D-B681-240A3A6C1273}" type="slidenum">
              <a:rPr lang="en-US" altLang="en-US"/>
              <a:pPr eaLnBrk="1" hangingPunct="1"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6973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486853"/>
            <a:ext cx="7313507" cy="102286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54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620577"/>
            <a:ext cx="7313507" cy="31886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8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4620578"/>
            <a:ext cx="7313506" cy="4980624"/>
          </a:xfrm>
        </p:spPr>
        <p:txBody>
          <a:bodyPr/>
          <a:lstStyle/>
          <a:p>
            <a:pPr defTabSz="975404"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1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4620578"/>
            <a:ext cx="7313506" cy="4980624"/>
          </a:xfrm>
        </p:spPr>
        <p:txBody>
          <a:bodyPr/>
          <a:lstStyle/>
          <a:p>
            <a:pPr defTabSz="975404"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2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4620578"/>
            <a:ext cx="7313506" cy="4980624"/>
          </a:xfrm>
        </p:spPr>
        <p:txBody>
          <a:bodyPr/>
          <a:lstStyle/>
          <a:p>
            <a:pPr defTabSz="975404"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36633" y="4620578"/>
            <a:ext cx="7176873" cy="1612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 smtClean="0">
              <a:latin typeface="+mn-lt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D65D2E-9092-423D-B681-240A3A6C1273}" type="slidenum">
              <a:rPr lang="en-US" altLang="en-US"/>
              <a:pPr eaLnBrk="1" hangingPunct="1"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33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07EEEE-41D2-450E-9901-B219378EA00F}" type="slidenum">
              <a:rPr lang="en-US" altLang="en-US"/>
              <a:pPr eaLnBrk="1" hangingPunct="1"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481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1571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36633" y="4620578"/>
            <a:ext cx="7176873" cy="1612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 smtClean="0">
              <a:latin typeface="+mn-lt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D65D2E-9092-423D-B681-240A3A6C1273}" type="slidenum">
              <a:rPr lang="en-US" altLang="en-US"/>
              <a:pPr eaLnBrk="1" hangingPunct="1"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928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18" y="1436952"/>
            <a:ext cx="5834253" cy="13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803811"/>
            <a:ext cx="5447246" cy="7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rgbClr val="003865"/>
                </a:solidFill>
              </a:rPr>
              <a:t>education.mn.gov</a:t>
            </a:r>
            <a:endParaRPr lang="en-US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rgbClr val="003865"/>
                </a:solidFill>
              </a:rPr>
              <a:t>education.mn.gov</a:t>
            </a:r>
            <a:endParaRPr lang="en-US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0" indent="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rgbClr val="003865"/>
                </a:solidFill>
              </a:rPr>
              <a:t>education.mn.gov</a:t>
            </a:r>
            <a:endParaRPr lang="en-US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Leading for educational excellence and equity, every day for every one. 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 education.mn.gov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76" y="594061"/>
            <a:ext cx="3486624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12" r:id="rId3"/>
    <p:sldLayoutId id="2147483790" r:id="rId4"/>
    <p:sldLayoutId id="2147483789" r:id="rId5"/>
    <p:sldLayoutId id="214748379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hyperlink" Target="mailto:mde.fns@state.mn.us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Linked%20Files/7CFR3016.pdf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Linked%20Files/OMBA-122.pdf" TargetMode="External"/><Relationship Id="rId5" Type="http://schemas.openxmlformats.org/officeDocument/2006/relationships/hyperlink" Target="../Linked%20Files/OMBA-87.pdf" TargetMode="External"/><Relationship Id="rId4" Type="http://schemas.openxmlformats.org/officeDocument/2006/relationships/hyperlink" Target="../Linked%20Files/7CFR3019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536218"/>
            <a:ext cx="12192000" cy="24000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Rural Minnesota Foodservice Funding and Issues</a:t>
            </a:r>
            <a:br>
              <a:rPr lang="en-US" sz="2800" dirty="0" smtClean="0"/>
            </a:br>
            <a:r>
              <a:rPr lang="en-US" sz="2800" dirty="0" smtClean="0"/>
              <a:t>MREA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Melissa J. Elder, MS –Supervisor, School Nutrition Business Operations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320910" y="5936264"/>
            <a:ext cx="6587067" cy="9030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D0D0D"/>
                </a:solidFill>
              </a:rPr>
              <a:t>November 13, 2023</a:t>
            </a:r>
            <a:endParaRPr lang="en-US" sz="20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25" y="171450"/>
            <a:ext cx="7162800" cy="10668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Examples of Allowable Costs from OMB Circulars 87 and 122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031" y="1438383"/>
            <a:ext cx="5180744" cy="529119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/>
                </a:solidFill>
              </a:rPr>
              <a:t>Food purchases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/>
                </a:solidFill>
              </a:rPr>
              <a:t>Labor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/>
                </a:solidFill>
              </a:rPr>
              <a:t>Cleaning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/>
                </a:solidFill>
              </a:rPr>
              <a:t>Food Service Equipment and Supplies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/>
                </a:solidFill>
              </a:rPr>
              <a:t>Training Supplies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/>
                </a:solidFill>
              </a:rPr>
              <a:t>Food service related meetings/travel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/>
                </a:solidFill>
              </a:rPr>
              <a:t>Memberships to food service related publications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/>
                </a:solidFill>
              </a:rPr>
              <a:t>Computer/technology </a:t>
            </a:r>
            <a:r>
              <a:rPr lang="en-US" altLang="en-US" sz="2400" b="1" dirty="0">
                <a:solidFill>
                  <a:schemeClr val="tx2"/>
                </a:solidFill>
              </a:rPr>
              <a:t>used exclusively for food service.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69437" y="1541124"/>
            <a:ext cx="5706795" cy="51002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/>
                </a:solidFill>
              </a:rPr>
              <a:t>Custodial used only for food service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/>
                </a:solidFill>
              </a:rPr>
              <a:t>Utilities when accounted for on a separate meter from the rest of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/>
                </a:solidFill>
              </a:rPr>
              <a:t>Advertising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/>
                </a:solidFill>
              </a:rPr>
              <a:t>Promotional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/>
                </a:solidFill>
              </a:rPr>
              <a:t>Automotive equipment/maintenance used only for food service department.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/>
                </a:solidFill>
              </a:rPr>
              <a:t>Printing/Copying for food service dept.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/>
                </a:solidFill>
              </a:rPr>
              <a:t>Full-time food service employee meals</a:t>
            </a:r>
          </a:p>
          <a:p>
            <a:endParaRPr lang="en-US" altLang="en-US" sz="2400" dirty="0" smtClean="0">
              <a:solidFill>
                <a:schemeClr val="tx2"/>
              </a:solidFill>
            </a:endParaRPr>
          </a:p>
          <a:p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889" y="1376737"/>
            <a:ext cx="5435028" cy="5414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69437" y="1407560"/>
            <a:ext cx="6295421" cy="5322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ree Insurance, Finance, and Money Stock Images and Phot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01" y="1407560"/>
            <a:ext cx="1352045" cy="13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977" y="-20120"/>
            <a:ext cx="8307512" cy="15822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/>
              <a:t>Examples of Unallowable Costs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776" y="1562100"/>
            <a:ext cx="6411716" cy="4992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1600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D0D0D"/>
                </a:solidFill>
              </a:rPr>
              <a:t>Bad </a:t>
            </a:r>
            <a:r>
              <a:rPr lang="en-US" altLang="en-US" sz="2200" b="1" dirty="0" smtClean="0">
                <a:solidFill>
                  <a:srgbClr val="0D0D0D"/>
                </a:solidFill>
              </a:rPr>
              <a:t>Debt</a:t>
            </a:r>
            <a:endParaRPr lang="en-US" altLang="en-US" sz="2200" b="1" dirty="0">
              <a:solidFill>
                <a:srgbClr val="0D0D0D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D0D0D"/>
                </a:solidFill>
              </a:rPr>
              <a:t>P</a:t>
            </a:r>
            <a:r>
              <a:rPr lang="en-US" altLang="en-US" sz="2200" b="1" dirty="0" smtClean="0">
                <a:solidFill>
                  <a:srgbClr val="0D0D0D"/>
                </a:solidFill>
              </a:rPr>
              <a:t>urchase </a:t>
            </a:r>
            <a:r>
              <a:rPr lang="en-US" altLang="en-US" sz="2200" b="1" dirty="0">
                <a:solidFill>
                  <a:srgbClr val="0D0D0D"/>
                </a:solidFill>
              </a:rPr>
              <a:t>land, acquire or construct buildings or make alterations to existing buildings that materially increase the value of capital </a:t>
            </a:r>
            <a:r>
              <a:rPr lang="en-US" altLang="en-US" sz="2200" b="1" dirty="0" smtClean="0">
                <a:solidFill>
                  <a:srgbClr val="0D0D0D"/>
                </a:solidFill>
              </a:rPr>
              <a:t>assets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0D0D0D"/>
                </a:solidFill>
              </a:rPr>
              <a:t>Contributions </a:t>
            </a:r>
            <a:r>
              <a:rPr lang="en-US" altLang="en-US" sz="2200" b="1" dirty="0">
                <a:solidFill>
                  <a:srgbClr val="0D0D0D"/>
                </a:solidFill>
              </a:rPr>
              <a:t>or </a:t>
            </a:r>
            <a:r>
              <a:rPr lang="en-US" altLang="en-US" sz="2200" b="1" dirty="0" smtClean="0">
                <a:solidFill>
                  <a:srgbClr val="0D0D0D"/>
                </a:solidFill>
              </a:rPr>
              <a:t>donations to a cause</a:t>
            </a:r>
            <a:endParaRPr lang="en-US" altLang="en-US" sz="2200" b="1" dirty="0">
              <a:solidFill>
                <a:srgbClr val="0D0D0D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D0D0D"/>
                </a:solidFill>
              </a:rPr>
              <a:t>Entertainment, amusements, social </a:t>
            </a:r>
            <a:r>
              <a:rPr lang="en-US" altLang="en-US" sz="2200" b="1" dirty="0" smtClean="0">
                <a:solidFill>
                  <a:srgbClr val="0D0D0D"/>
                </a:solidFill>
              </a:rPr>
              <a:t>activities</a:t>
            </a:r>
            <a:endParaRPr lang="en-US" altLang="en-US" sz="2200" b="1" dirty="0">
              <a:solidFill>
                <a:srgbClr val="0D0D0D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D0D0D"/>
                </a:solidFill>
              </a:rPr>
              <a:t>Interest on </a:t>
            </a:r>
            <a:r>
              <a:rPr lang="en-US" altLang="en-US" sz="2200" b="1" dirty="0" smtClean="0">
                <a:solidFill>
                  <a:srgbClr val="0D0D0D"/>
                </a:solidFill>
              </a:rPr>
              <a:t>borrowing</a:t>
            </a:r>
            <a:endParaRPr lang="en-US" altLang="en-US" sz="2200" b="1" dirty="0">
              <a:solidFill>
                <a:srgbClr val="0D0D0D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D0D0D"/>
                </a:solidFill>
              </a:rPr>
              <a:t>Rent or usage fees for </a:t>
            </a:r>
            <a:r>
              <a:rPr lang="en-US" altLang="en-US" sz="2200" b="1" dirty="0" smtClean="0">
                <a:solidFill>
                  <a:srgbClr val="0D0D0D"/>
                </a:solidFill>
              </a:rPr>
              <a:t>sponsor </a:t>
            </a:r>
            <a:r>
              <a:rPr lang="en-US" altLang="en-US" sz="2200" b="1" dirty="0">
                <a:solidFill>
                  <a:srgbClr val="0D0D0D"/>
                </a:solidFill>
              </a:rPr>
              <a:t>owned </a:t>
            </a:r>
            <a:r>
              <a:rPr lang="en-US" altLang="en-US" sz="2200" b="1" dirty="0" smtClean="0">
                <a:solidFill>
                  <a:srgbClr val="0D0D0D"/>
                </a:solidFill>
              </a:rPr>
              <a:t>facilities</a:t>
            </a:r>
            <a:endParaRPr lang="en-US" altLang="en-US" sz="2200" b="1" dirty="0">
              <a:solidFill>
                <a:srgbClr val="0D0D0D"/>
              </a:solidFill>
            </a:endParaRPr>
          </a:p>
        </p:txBody>
      </p:sp>
      <p:pic>
        <p:nvPicPr>
          <p:cNvPr id="8" name="~PP206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6438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889" y="1376737"/>
            <a:ext cx="6363556" cy="5414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charges | charges on calculator. Please feel free to use thi… | Flick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92" y="2336807"/>
            <a:ext cx="5208997" cy="33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00"/>
    </mc:Choice>
    <mc:Fallback xmlns="">
      <p:transition spd="slow" advTm="73000"/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 You Have Documentation?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539938" y="158887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967" y="1394629"/>
            <a:ext cx="3373746" cy="4235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419" y="2998128"/>
            <a:ext cx="3174262" cy="3726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933" y="1688770"/>
            <a:ext cx="2889018" cy="3647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901" y="3512433"/>
            <a:ext cx="2753198" cy="300501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2827" y="1492199"/>
            <a:ext cx="1996154" cy="1608716"/>
            <a:chOff x="3844723" y="281028"/>
            <a:chExt cx="2196871" cy="2196871"/>
          </a:xfrm>
        </p:grpSpPr>
        <p:sp>
          <p:nvSpPr>
            <p:cNvPr id="13" name="Oval 12"/>
            <p:cNvSpPr/>
            <p:nvPr/>
          </p:nvSpPr>
          <p:spPr>
            <a:xfrm>
              <a:off x="3844723" y="281028"/>
              <a:ext cx="2196871" cy="2196871"/>
            </a:xfrm>
            <a:prstGeom prst="ellipse">
              <a:avLst/>
            </a:prstGeom>
            <a:solidFill>
              <a:srgbClr val="78BE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526988"/>
                <a:satOff val="-60842"/>
                <a:lumOff val="389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4245259" y="786672"/>
              <a:ext cx="1272449" cy="1090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000000"/>
                  </a:solidFill>
                </a:rPr>
                <a:t>Direct</a:t>
              </a:r>
              <a:endParaRPr lang="en-US" sz="3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5613" y="1688771"/>
            <a:ext cx="2090838" cy="1989378"/>
            <a:chOff x="3570451" y="-1773844"/>
            <a:chExt cx="2196871" cy="2196871"/>
          </a:xfrm>
        </p:grpSpPr>
        <p:sp>
          <p:nvSpPr>
            <p:cNvPr id="16" name="Oval 15"/>
            <p:cNvSpPr/>
            <p:nvPr/>
          </p:nvSpPr>
          <p:spPr>
            <a:xfrm>
              <a:off x="3570451" y="-1773844"/>
              <a:ext cx="2196871" cy="2196871"/>
            </a:xfrm>
            <a:prstGeom prst="ellipse">
              <a:avLst/>
            </a:prstGeom>
            <a:solidFill>
              <a:srgbClr val="78BE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526988"/>
                <a:satOff val="-60842"/>
                <a:lumOff val="389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 txBox="1"/>
            <p:nvPr/>
          </p:nvSpPr>
          <p:spPr>
            <a:xfrm>
              <a:off x="3833138" y="-1586876"/>
              <a:ext cx="1553423" cy="1553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1" kern="1200" dirty="0" smtClean="0">
                  <a:solidFill>
                    <a:srgbClr val="000000"/>
                  </a:solidFill>
                </a:rPr>
                <a:t>OR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000000"/>
                  </a:solidFill>
                </a:rPr>
                <a:t> Indirect</a:t>
              </a:r>
              <a:endParaRPr lang="en-US" sz="3200" b="1" kern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17" descr="Free Insurance, Finance, and Money Stock Images and Photo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" y="3571169"/>
            <a:ext cx="1923672" cy="187109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44793" y="5065801"/>
            <a:ext cx="2830626" cy="1466621"/>
            <a:chOff x="3549494" y="-342793"/>
            <a:chExt cx="2196871" cy="2196871"/>
          </a:xfrm>
        </p:grpSpPr>
        <p:sp>
          <p:nvSpPr>
            <p:cNvPr id="20" name="Oval 19"/>
            <p:cNvSpPr/>
            <p:nvPr/>
          </p:nvSpPr>
          <p:spPr>
            <a:xfrm>
              <a:off x="3549494" y="-342793"/>
              <a:ext cx="2196871" cy="2196871"/>
            </a:xfrm>
            <a:prstGeom prst="ellipse">
              <a:avLst/>
            </a:prstGeom>
            <a:solidFill>
              <a:srgbClr val="78BE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526988"/>
                <a:satOff val="-60842"/>
                <a:lumOff val="389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 txBox="1"/>
            <p:nvPr/>
          </p:nvSpPr>
          <p:spPr>
            <a:xfrm>
              <a:off x="3719374" y="32459"/>
              <a:ext cx="1833365" cy="1553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i="1" dirty="0" smtClean="0">
                  <a:solidFill>
                    <a:srgbClr val="000000"/>
                  </a:solidFill>
                </a:rPr>
                <a:t>Cannot do</a:t>
              </a:r>
              <a:r>
                <a:rPr lang="en-US" sz="3200" b="1" i="1" kern="1200" dirty="0" smtClean="0">
                  <a:solidFill>
                    <a:srgbClr val="000000"/>
                  </a:solidFill>
                </a:rPr>
                <a:t> Both</a:t>
              </a:r>
              <a:endParaRPr lang="en-US" sz="3200" b="1" kern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9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112" y="-226031"/>
            <a:ext cx="12037888" cy="166441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Objective 4 - 2 Steps </a:t>
            </a:r>
            <a:r>
              <a:rPr lang="en-US" sz="2800" b="1" dirty="0"/>
              <a:t>to </a:t>
            </a:r>
            <a:r>
              <a:rPr lang="en-US" sz="2800" b="1" dirty="0" smtClean="0"/>
              <a:t>Ensuring Financial Integrity.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altLang="en-US" sz="28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946" y="2318923"/>
            <a:ext cx="6060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D0D0D"/>
                </a:solidFill>
              </a:rPr>
              <a:t>two steps to ensure financial integrity.</a:t>
            </a:r>
          </a:p>
          <a:p>
            <a:endParaRPr lang="en-US" sz="2200" b="1" dirty="0" smtClean="0">
              <a:solidFill>
                <a:srgbClr val="0D0D0D"/>
              </a:solidFill>
            </a:endParaRPr>
          </a:p>
          <a:p>
            <a:r>
              <a:rPr lang="en-US" sz="2400" b="1" dirty="0" smtClean="0">
                <a:solidFill>
                  <a:srgbClr val="0D0D0D"/>
                </a:solidFill>
              </a:rPr>
              <a:t>1. Put Internal Controls in Place</a:t>
            </a:r>
          </a:p>
          <a:p>
            <a:endParaRPr lang="en-US" sz="2400" b="1" dirty="0" smtClean="0">
              <a:solidFill>
                <a:srgbClr val="0D0D0D"/>
              </a:solidFill>
            </a:endParaRPr>
          </a:p>
          <a:p>
            <a:r>
              <a:rPr lang="en-US" sz="2400" b="1" dirty="0" smtClean="0">
                <a:solidFill>
                  <a:srgbClr val="0D0D0D"/>
                </a:solidFill>
              </a:rPr>
              <a:t>2. Ensure Foodservice Revenue Restricted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0D0D0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112" y="1438382"/>
            <a:ext cx="5989834" cy="530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36" y="3037262"/>
            <a:ext cx="5565472" cy="3702585"/>
          </a:xfrm>
          <a:prstGeom prst="rect">
            <a:avLst/>
          </a:prstGeom>
        </p:spPr>
      </p:pic>
      <p:pic>
        <p:nvPicPr>
          <p:cNvPr id="6" name="Picture 5" descr="Free Insurance, Finance, and Money Stock Images and Photo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09" y="1438382"/>
            <a:ext cx="2154699" cy="1544934"/>
          </a:xfrm>
          <a:prstGeom prst="rect">
            <a:avLst/>
          </a:prstGeom>
        </p:spPr>
      </p:pic>
      <p:pic>
        <p:nvPicPr>
          <p:cNvPr id="8" name="Picture 7" descr="Business Ethics: Guiding Principles in Selling and in Lif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56" y="1438382"/>
            <a:ext cx="3107933" cy="15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537557" y="4103758"/>
            <a:ext cx="2476970" cy="2718653"/>
          </a:xfrm>
          <a:prstGeom prst="ellipse">
            <a:avLst/>
          </a:prstGeom>
          <a:solidFill>
            <a:srgbClr val="78BE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746" y="210179"/>
            <a:ext cx="105156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Financial Integrity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274321" y="1467801"/>
            <a:ext cx="10208744" cy="523220"/>
          </a:xfrm>
          <a:prstGeom prst="rect">
            <a:avLst/>
          </a:prstGeom>
          <a:solidFill>
            <a:srgbClr val="78BE2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Financial </a:t>
            </a:r>
            <a:r>
              <a:rPr lang="en-US" sz="2800" b="1" dirty="0">
                <a:solidFill>
                  <a:srgbClr val="000000"/>
                </a:solidFill>
              </a:rPr>
              <a:t>Integrity=Protect the Nonprofit Foodservice Account.</a:t>
            </a:r>
          </a:p>
        </p:txBody>
      </p:sp>
      <p:graphicFrame>
        <p:nvGraphicFramePr>
          <p:cNvPr id="83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807965"/>
              </p:ext>
            </p:extLst>
          </p:nvPr>
        </p:nvGraphicFramePr>
        <p:xfrm>
          <a:off x="1374837" y="2144299"/>
          <a:ext cx="7833899" cy="195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1380" y="4693381"/>
            <a:ext cx="2095267" cy="2129030"/>
            <a:chOff x="6274863" y="541035"/>
            <a:chExt cx="1854634" cy="1854634"/>
          </a:xfrm>
        </p:grpSpPr>
        <p:sp>
          <p:nvSpPr>
            <p:cNvPr id="6" name="Oval 5"/>
            <p:cNvSpPr/>
            <p:nvPr/>
          </p:nvSpPr>
          <p:spPr>
            <a:xfrm>
              <a:off x="6274863" y="541035"/>
              <a:ext cx="1854634" cy="1854634"/>
            </a:xfrm>
            <a:prstGeom prst="ellipse">
              <a:avLst/>
            </a:prstGeom>
            <a:solidFill>
              <a:srgbClr val="78BE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 txBox="1"/>
            <p:nvPr/>
          </p:nvSpPr>
          <p:spPr>
            <a:xfrm>
              <a:off x="6546468" y="812640"/>
              <a:ext cx="1311424" cy="1311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>
                  <a:solidFill>
                    <a:schemeClr val="tx1"/>
                  </a:solidFill>
                </a:rPr>
                <a:t>Revenue restricted to foodservice operations</a:t>
              </a:r>
              <a:endParaRPr lang="en-US" sz="2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9588" y="4048210"/>
            <a:ext cx="4015028" cy="2722970"/>
            <a:chOff x="6274863" y="541035"/>
            <a:chExt cx="1854634" cy="1854634"/>
          </a:xfrm>
        </p:grpSpPr>
        <p:sp>
          <p:nvSpPr>
            <p:cNvPr id="9" name="Oval 8"/>
            <p:cNvSpPr/>
            <p:nvPr/>
          </p:nvSpPr>
          <p:spPr>
            <a:xfrm>
              <a:off x="6274863" y="541035"/>
              <a:ext cx="1854634" cy="1854634"/>
            </a:xfrm>
            <a:prstGeom prst="ellipse">
              <a:avLst/>
            </a:prstGeom>
            <a:solidFill>
              <a:srgbClr val="78BE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 txBox="1"/>
            <p:nvPr/>
          </p:nvSpPr>
          <p:spPr>
            <a:xfrm>
              <a:off x="6546468" y="812640"/>
              <a:ext cx="1311424" cy="1311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>
                  <a:solidFill>
                    <a:schemeClr val="tx1"/>
                  </a:solidFill>
                </a:rPr>
                <a:t>Yearly evaluation of shared facilities/maintenance  costs</a:t>
              </a:r>
              <a:endParaRPr lang="en-US" sz="2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29252" y="4022838"/>
            <a:ext cx="2476970" cy="2718653"/>
            <a:chOff x="8058361" y="775458"/>
            <a:chExt cx="1854634" cy="1854634"/>
          </a:xfrm>
        </p:grpSpPr>
        <p:sp>
          <p:nvSpPr>
            <p:cNvPr id="12" name="Oval 11"/>
            <p:cNvSpPr/>
            <p:nvPr/>
          </p:nvSpPr>
          <p:spPr>
            <a:xfrm>
              <a:off x="8058361" y="775458"/>
              <a:ext cx="1854634" cy="1854634"/>
            </a:xfrm>
            <a:prstGeom prst="ellipse">
              <a:avLst/>
            </a:prstGeom>
            <a:solidFill>
              <a:srgbClr val="78BE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 txBox="1"/>
            <p:nvPr/>
          </p:nvSpPr>
          <p:spPr>
            <a:xfrm>
              <a:off x="8345415" y="1006878"/>
              <a:ext cx="1311424" cy="1311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>
                  <a:solidFill>
                    <a:schemeClr val="tx1"/>
                  </a:solidFill>
                </a:rPr>
                <a:t>Contracts evaluated annually </a:t>
              </a:r>
              <a:endParaRPr lang="en-US" sz="23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4"/>
          <p:cNvSpPr txBox="1"/>
          <p:nvPr/>
        </p:nvSpPr>
        <p:spPr>
          <a:xfrm>
            <a:off x="6879668" y="4501895"/>
            <a:ext cx="1751482" cy="19223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 smtClean="0">
                <a:solidFill>
                  <a:schemeClr val="tx1"/>
                </a:solidFill>
              </a:rPr>
              <a:t>Capital Improvement costs  unallowable </a:t>
            </a:r>
            <a:endParaRPr lang="en-US" sz="23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515" y="331108"/>
            <a:ext cx="2901948" cy="609653"/>
          </a:xfrm>
          <a:prstGeom prst="rect">
            <a:avLst/>
          </a:prstGeom>
        </p:spPr>
      </p:pic>
      <p:pic>
        <p:nvPicPr>
          <p:cNvPr id="12" name="Content Placeholder 11" descr="Questions at the heart of learning — The Learner's Way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66" y="2140918"/>
            <a:ext cx="5766615" cy="2011107"/>
          </a:xfr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86666" y="4056955"/>
            <a:ext cx="75773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 Department of Education</a:t>
            </a:r>
          </a:p>
          <a:p>
            <a:pPr>
              <a:buFontTx/>
              <a:buNone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Nutrition, Health and Youth Development</a:t>
            </a:r>
          </a:p>
          <a:p>
            <a:pPr>
              <a:buFontTx/>
              <a:buNone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800-366-8922 or Local: 651-582-8526 </a:t>
            </a:r>
          </a:p>
          <a:p>
            <a:pPr>
              <a:buFontTx/>
              <a:buNone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mde.fns@state.mn.us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 descr="Free Insurance, Finance, and Money Stock Images and Photo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65" y="1727773"/>
            <a:ext cx="2547992" cy="19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569" y="445179"/>
            <a:ext cx="10515600" cy="914400"/>
          </a:xfrm>
        </p:spPr>
        <p:txBody>
          <a:bodyPr/>
          <a:lstStyle/>
          <a:p>
            <a:r>
              <a:rPr lang="en-US" b="1" dirty="0" smtClean="0"/>
              <a:t>Training Objectives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111" y="1359579"/>
            <a:ext cx="7643973" cy="44627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Four Key </a:t>
            </a:r>
            <a:r>
              <a:rPr lang="en-US" sz="4000" b="1" dirty="0">
                <a:solidFill>
                  <a:srgbClr val="000000"/>
                </a:solidFill>
              </a:rPr>
              <a:t>O</a:t>
            </a:r>
            <a:r>
              <a:rPr lang="en-US" sz="4000" b="1" dirty="0" smtClean="0">
                <a:solidFill>
                  <a:srgbClr val="000000"/>
                </a:solidFill>
              </a:rPr>
              <a:t>bjectives.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D</a:t>
            </a:r>
            <a:r>
              <a:rPr lang="en-US" sz="2200" b="1" dirty="0" smtClean="0">
                <a:solidFill>
                  <a:srgbClr val="000000"/>
                </a:solidFill>
              </a:rPr>
              <a:t>iscuss MN Free School Meals impact on rural schools.</a:t>
            </a:r>
          </a:p>
          <a:p>
            <a:endParaRPr lang="en-US" sz="2200" b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</a:rPr>
              <a:t>Identify common financial challenges School Nutrition Programs in Rural MN face/identify solutions.</a:t>
            </a:r>
          </a:p>
          <a:p>
            <a:endParaRPr lang="en-US" sz="2200" b="1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</a:rPr>
              <a:t>Explain 3 school nutrition nonprofit foodservice fund ‘compliance confusion areas’.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</a:rPr>
              <a:t>Identify steps to ensuring financial integrity of nonprofit school foodservice accounts in rural schools.</a:t>
            </a: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85" y="1941815"/>
            <a:ext cx="3836482" cy="32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14" y="429802"/>
            <a:ext cx="10515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 1 – Discuss MN Free School Meals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0965" y="2095993"/>
            <a:ext cx="4489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Permanent Funding Signed into Law in 2023.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Why Understanding the Funding is Important!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Applications for Education Benefits – Why Rural Schools Need to Collect!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84" y="1582220"/>
            <a:ext cx="6673181" cy="51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9" y="102742"/>
            <a:ext cx="11908605" cy="1241460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 2 – </a:t>
            </a:r>
            <a:r>
              <a:rPr lang="en-US" b="1" dirty="0"/>
              <a:t>Identify </a:t>
            </a:r>
            <a:r>
              <a:rPr lang="en-US" b="1" dirty="0" smtClean="0"/>
              <a:t>common </a:t>
            </a:r>
            <a:r>
              <a:rPr lang="en-US" b="1" dirty="0"/>
              <a:t>challenges School Nutrition Programs in Rural MN </a:t>
            </a:r>
            <a:r>
              <a:rPr lang="en-US" b="1" dirty="0" smtClean="0"/>
              <a:t>face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2742" y="1477766"/>
            <a:ext cx="5794625" cy="4832092"/>
          </a:xfrm>
          <a:prstGeom prst="rect">
            <a:avLst/>
          </a:prstGeom>
          <a:ln w="19050">
            <a:solidFill>
              <a:srgbClr val="78BE2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Common Challenges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Staffing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nfrastructure limitations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Using the foodservice funds for allowable expenses only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Limited purchasing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Clipart - Need a Challenge Brainstor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75" y="2363056"/>
            <a:ext cx="6133439" cy="40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9" y="102742"/>
            <a:ext cx="11908605" cy="1241460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 2 – Let’s Find Solutions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711744" y="1631879"/>
            <a:ext cx="9041892" cy="4401205"/>
          </a:xfrm>
          <a:prstGeom prst="rect">
            <a:avLst/>
          </a:prstGeom>
          <a:ln w="19050">
            <a:solidFill>
              <a:srgbClr val="78BE2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Possible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Know who and how employee labor can be charged to foodservice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Keep really good records!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Infrastructure---Know what can and cannot be charged to foodservice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Is what you need to fix permanent to the building?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Don’t miss out on every piece of available funding!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Purchasing---Get creative! Buying power is key.</a:t>
            </a:r>
          </a:p>
          <a:p>
            <a:endParaRPr lang="en-US" sz="2800" b="1" dirty="0" smtClean="0"/>
          </a:p>
        </p:txBody>
      </p:sp>
      <p:pic>
        <p:nvPicPr>
          <p:cNvPr id="6" name="Picture 5" descr="organizational success | Leadership Frea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202"/>
            <a:ext cx="2557632" cy="17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112" y="0"/>
            <a:ext cx="11928298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>
                <a:latin typeface="+mn-lt"/>
              </a:rPr>
              <a:t>Objective 3 – Foodservice Fund Financial Compliance Confusion</a:t>
            </a:r>
            <a:br>
              <a:rPr lang="en-US" altLang="en-US" sz="3200" b="1" dirty="0" smtClean="0">
                <a:latin typeface="+mn-lt"/>
              </a:rPr>
            </a:br>
            <a:endParaRPr lang="en-US" altLang="en-US" sz="3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946" y="2318923"/>
            <a:ext cx="6060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D0D0D"/>
                </a:solidFill>
              </a:rPr>
              <a:t>t</a:t>
            </a:r>
            <a:r>
              <a:rPr lang="en-US" sz="4000" b="1" dirty="0" smtClean="0">
                <a:solidFill>
                  <a:srgbClr val="0D0D0D"/>
                </a:solidFill>
              </a:rPr>
              <a:t>hree ‘compliance confusion’ areas identified.</a:t>
            </a:r>
          </a:p>
          <a:p>
            <a:endParaRPr lang="en-US" sz="2200" b="1" dirty="0" smtClean="0">
              <a:solidFill>
                <a:srgbClr val="0D0D0D"/>
              </a:solidFill>
            </a:endParaRPr>
          </a:p>
          <a:p>
            <a:r>
              <a:rPr lang="en-US" sz="2400" b="1" dirty="0" smtClean="0">
                <a:solidFill>
                  <a:srgbClr val="0D0D0D"/>
                </a:solidFill>
              </a:rPr>
              <a:t>1. Allowable vs. Unallowable Costs</a:t>
            </a:r>
          </a:p>
          <a:p>
            <a:endParaRPr lang="en-US" sz="2400" b="1" dirty="0" smtClean="0">
              <a:solidFill>
                <a:srgbClr val="0D0D0D"/>
              </a:solidFill>
            </a:endParaRPr>
          </a:p>
          <a:p>
            <a:r>
              <a:rPr lang="en-US" sz="2400" b="1" dirty="0" smtClean="0">
                <a:solidFill>
                  <a:srgbClr val="0D0D0D"/>
                </a:solidFill>
              </a:rPr>
              <a:t>2. How expenses are charged to program</a:t>
            </a:r>
          </a:p>
          <a:p>
            <a:endParaRPr lang="en-US" sz="2400" b="1" dirty="0" smtClean="0">
              <a:solidFill>
                <a:srgbClr val="0D0D0D"/>
              </a:solidFill>
            </a:endParaRPr>
          </a:p>
          <a:p>
            <a:r>
              <a:rPr lang="en-US" sz="2400" b="1" dirty="0" smtClean="0">
                <a:solidFill>
                  <a:srgbClr val="0D0D0D"/>
                </a:solidFill>
              </a:rPr>
              <a:t>3. Unallowable expenses when procuring or contracting out program management, goods or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1438382"/>
            <a:ext cx="5989834" cy="530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Free Insurance, Finance, and Money Stock Images and Phot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58" y="1438382"/>
            <a:ext cx="5450441" cy="53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46652" y="339054"/>
            <a:ext cx="7589178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/>
              <a:t>Allowable costs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8" y="1643580"/>
            <a:ext cx="3736494" cy="5055451"/>
          </a:xfrm>
        </p:spPr>
        <p:txBody>
          <a:bodyPr>
            <a:normAutofit fontScale="92500"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hlinkClick r:id="rId3" action="ppaction://hlinkfile"/>
              </a:rPr>
              <a:t>7 CFR 3016 </a:t>
            </a:r>
            <a:r>
              <a:rPr lang="en-US" altLang="en-US" sz="2400" dirty="0">
                <a:solidFill>
                  <a:schemeClr val="tx2"/>
                </a:solidFill>
              </a:rPr>
              <a:t>and </a:t>
            </a:r>
            <a:r>
              <a:rPr lang="en-US" altLang="en-US" sz="2400" dirty="0">
                <a:solidFill>
                  <a:schemeClr val="tx2"/>
                </a:solidFill>
                <a:hlinkClick r:id="rId4" action="ppaction://hlinkfile"/>
              </a:rPr>
              <a:t>3019</a:t>
            </a:r>
            <a:r>
              <a:rPr lang="en-US" altLang="en-US" sz="2400" dirty="0">
                <a:solidFill>
                  <a:schemeClr val="tx2"/>
                </a:solidFill>
              </a:rPr>
              <a:t> state that food service funds may be used only for allowable costs.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Organizations in </a:t>
            </a:r>
            <a:r>
              <a:rPr lang="en-US" altLang="en-US" sz="2400" dirty="0" smtClean="0">
                <a:solidFill>
                  <a:schemeClr val="tx2"/>
                </a:solidFill>
              </a:rPr>
              <a:t>Federal </a:t>
            </a:r>
            <a:r>
              <a:rPr lang="en-US" altLang="en-US" sz="2400" dirty="0">
                <a:solidFill>
                  <a:schemeClr val="tx2"/>
                </a:solidFill>
              </a:rPr>
              <a:t>government have principles for determining allowable costs. Those that affect child nutrition programs are Office of Management and Budget (OMB) circular </a:t>
            </a:r>
            <a:r>
              <a:rPr lang="en-US" altLang="en-US" sz="2400" dirty="0">
                <a:solidFill>
                  <a:schemeClr val="tx2"/>
                </a:solidFill>
                <a:hlinkClick r:id="rId5" action="ppaction://hlinkfile"/>
              </a:rPr>
              <a:t>A-87</a:t>
            </a:r>
            <a:r>
              <a:rPr lang="en-US" altLang="en-US" sz="2400" dirty="0">
                <a:solidFill>
                  <a:schemeClr val="tx2"/>
                </a:solidFill>
              </a:rPr>
              <a:t> for public schools and </a:t>
            </a:r>
            <a:r>
              <a:rPr lang="en-US" altLang="en-US" sz="2400" dirty="0">
                <a:solidFill>
                  <a:schemeClr val="tx2"/>
                </a:solidFill>
                <a:hlinkClick r:id="rId6" action="ppaction://hlinkfile"/>
              </a:rPr>
              <a:t>A-122</a:t>
            </a:r>
            <a:r>
              <a:rPr lang="en-US" altLang="en-US" sz="2400" dirty="0">
                <a:solidFill>
                  <a:schemeClr val="tx2"/>
                </a:solidFill>
              </a:rPr>
              <a:t> for private non-profits.</a:t>
            </a:r>
          </a:p>
          <a:p>
            <a:pPr eaLnBrk="1" hangingPunct="1"/>
            <a:endParaRPr lang="en-US" altLang="en-US" sz="1400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2288" y="1797977"/>
            <a:ext cx="6018728" cy="474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solidFill>
                  <a:schemeClr val="tx2"/>
                </a:solidFill>
              </a:rPr>
              <a:t>Costs must be:</a:t>
            </a:r>
          </a:p>
          <a:p>
            <a:pPr lvl="1"/>
            <a:r>
              <a:rPr lang="en-US" altLang="en-US" sz="3200" b="1" dirty="0" smtClean="0">
                <a:solidFill>
                  <a:srgbClr val="0D0D0D"/>
                </a:solidFill>
              </a:rPr>
              <a:t>Necessary </a:t>
            </a:r>
          </a:p>
          <a:p>
            <a:pPr lvl="1"/>
            <a:r>
              <a:rPr lang="en-US" altLang="en-US" sz="3200" b="1" dirty="0" smtClean="0">
                <a:solidFill>
                  <a:srgbClr val="0D0D0D"/>
                </a:solidFill>
              </a:rPr>
              <a:t>Reasonable </a:t>
            </a:r>
          </a:p>
          <a:p>
            <a:pPr lvl="1"/>
            <a:r>
              <a:rPr lang="en-US" altLang="en-US" sz="3200" b="1" dirty="0" smtClean="0">
                <a:solidFill>
                  <a:srgbClr val="0D0D0D"/>
                </a:solidFill>
              </a:rPr>
              <a:t>Allocable </a:t>
            </a:r>
          </a:p>
          <a:p>
            <a:pPr lvl="1"/>
            <a:r>
              <a:rPr lang="en-US" altLang="en-US" sz="3200" b="1" dirty="0" smtClean="0">
                <a:solidFill>
                  <a:srgbClr val="0D0D0D"/>
                </a:solidFill>
              </a:rPr>
              <a:t>Allowable</a:t>
            </a:r>
          </a:p>
          <a:p>
            <a:pPr lvl="1"/>
            <a:r>
              <a:rPr lang="en-US" altLang="en-US" sz="3200" b="1" dirty="0" smtClean="0">
                <a:solidFill>
                  <a:srgbClr val="0D0D0D"/>
                </a:solidFill>
              </a:rPr>
              <a:t>Consistently Allocated</a:t>
            </a:r>
          </a:p>
          <a:p>
            <a:endParaRPr lang="en-US" altLang="en-US" sz="1400" dirty="0" smtClean="0">
              <a:solidFill>
                <a:schemeClr val="tx2"/>
              </a:solidFill>
            </a:endParaRPr>
          </a:p>
          <a:p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278" y="1643580"/>
            <a:ext cx="4191857" cy="5024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2288" y="1725774"/>
            <a:ext cx="6096427" cy="4818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Free Insurance, Finance, and Money Stock Images and Photo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32" y="1797976"/>
            <a:ext cx="1711184" cy="166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00"/>
    </mc:Choice>
    <mc:Fallback xmlns="">
      <p:transition spd="slow" advTm="6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State Statute: MN 124D.111</a:t>
            </a:r>
            <a:endParaRPr lang="en-US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1" y="1825625"/>
            <a:ext cx="598483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124D.111 LUNCH AID; FOOD SERVICE ACCOUNTING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(</a:t>
            </a:r>
            <a:r>
              <a:rPr lang="en-US" dirty="0"/>
              <a:t>c) Revenues and expenditures for food service activities must be recorded in the food service fund.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costs of </a:t>
            </a:r>
            <a:r>
              <a:rPr lang="en-US" spc="100" dirty="0"/>
              <a:t>processing</a:t>
            </a:r>
            <a:r>
              <a:rPr lang="en-US" dirty="0"/>
              <a:t> applications, accounting for meals, preparing and serving food, providing kitchen custodial services, and other expenses involving the preparing of meals or the kitchen section of the lunchroom </a:t>
            </a:r>
            <a:r>
              <a:rPr lang="en-US" b="1" dirty="0"/>
              <a:t>may be charged to the food service fund or to the general fund </a:t>
            </a:r>
            <a:r>
              <a:rPr lang="en-US" dirty="0"/>
              <a:t>of the district.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costs of lunchroom supervision, lunchroom custodial services, lunchroom utilities, and other administrative costs of the food service program </a:t>
            </a:r>
            <a:r>
              <a:rPr lang="en-US" b="1" dirty="0"/>
              <a:t>must be charged to the general fund</a:t>
            </a:r>
            <a:r>
              <a:rPr lang="en-US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11/17/2023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rgbClr val="003865"/>
                </a:solidFill>
              </a:rPr>
              <a:t>education.mn.gov</a:t>
            </a:r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6987194" y="1832097"/>
            <a:ext cx="1802322" cy="156377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IS IT NECESSARY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81" name="Rectangular Callout 180"/>
          <p:cNvSpPr/>
          <p:nvPr/>
        </p:nvSpPr>
        <p:spPr>
          <a:xfrm>
            <a:off x="8945528" y="4069881"/>
            <a:ext cx="2047116" cy="178971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IS IT REASONABLE?</a:t>
            </a:r>
            <a:endParaRPr lang="en-US" sz="2400" b="1" dirty="0"/>
          </a:p>
        </p:txBody>
      </p:sp>
      <p:sp>
        <p:nvSpPr>
          <p:cNvPr id="182" name="Rectangular Callout 181"/>
          <p:cNvSpPr/>
          <p:nvPr/>
        </p:nvSpPr>
        <p:spPr>
          <a:xfrm>
            <a:off x="6946130" y="3642327"/>
            <a:ext cx="1876307" cy="17205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IS IT ALLOCABLE?</a:t>
            </a:r>
            <a:endParaRPr lang="en-US" sz="2400" b="1" dirty="0"/>
          </a:p>
        </p:txBody>
      </p:sp>
      <p:pic>
        <p:nvPicPr>
          <p:cNvPr id="11" name="Picture 10" descr="Free Insurance, Finance, and Money Stock Images and Phot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92" y="1701497"/>
            <a:ext cx="2364424" cy="22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112" y="0"/>
            <a:ext cx="11928298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>
                <a:latin typeface="+mn-lt"/>
              </a:rPr>
              <a:t>Unallowable Expenses when Procuring or Contracting Out Management or Services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002" y="1438382"/>
            <a:ext cx="60600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rgbClr val="0D0D0D"/>
              </a:solidFill>
            </a:endParaRPr>
          </a:p>
          <a:p>
            <a:r>
              <a:rPr lang="en-US" sz="2400" b="1" dirty="0" smtClean="0">
                <a:solidFill>
                  <a:srgbClr val="0D0D0D"/>
                </a:solidFill>
              </a:rPr>
              <a:t>Unallowable expenses when procuring or contracting out program management, goods or services</a:t>
            </a:r>
          </a:p>
          <a:p>
            <a:endParaRPr lang="en-US" sz="2400" b="1" dirty="0" smtClean="0">
              <a:solidFill>
                <a:srgbClr val="0D0D0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D0D0D"/>
                </a:solidFill>
              </a:rPr>
              <a:t>Foodservice Management Company Charging Start-Up Fee without Contract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D0D0D"/>
                </a:solidFill>
              </a:rPr>
              <a:t>Capital Expenses –Improvements to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D0D0D"/>
                </a:solidFill>
              </a:rPr>
              <a:t>Procurement—Distributor Writing Bid Specs and then Bidding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112" y="1438382"/>
            <a:ext cx="5989834" cy="530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Free Insurance, Finance, and Money Stock Images and Phot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58" y="1438382"/>
            <a:ext cx="5450441" cy="53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2448761-5589-4236-A8DE-3495EA4C8F85}" vid="{C4BC968A-B4E2-4238-9543-B66446E4E0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C9447E-F997-462B-B617-BE5B3B6BA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6A1386-9537-4EA6-B9A3-FB7D154FAC2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50459</TotalTime>
  <Words>762</Words>
  <Application>Microsoft Office PowerPoint</Application>
  <PresentationFormat>Widescreen</PresentationFormat>
  <Paragraphs>131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NeueHaasGroteskText Std</vt:lpstr>
      <vt:lpstr>MN.IT</vt:lpstr>
      <vt:lpstr> Rural Minnesota Foodservice Funding and Issues MREA  Melissa J. Elder, MS –Supervisor, School Nutrition Business Operations</vt:lpstr>
      <vt:lpstr>Training Objectives</vt:lpstr>
      <vt:lpstr>Objective 1 – Discuss MN Free School Meals</vt:lpstr>
      <vt:lpstr>Objective 2 – Identify common challenges School Nutrition Programs in Rural MN face</vt:lpstr>
      <vt:lpstr>Objective 2 – Let’s Find Solutions</vt:lpstr>
      <vt:lpstr>Objective 3 – Foodservice Fund Financial Compliance Confusion </vt:lpstr>
      <vt:lpstr>Allowable costs</vt:lpstr>
      <vt:lpstr>State Statute: MN 124D.111</vt:lpstr>
      <vt:lpstr>Unallowable Expenses when Procuring or Contracting Out Management or Services</vt:lpstr>
      <vt:lpstr>Examples of Allowable Costs from OMB Circulars 87 and 122 </vt:lpstr>
      <vt:lpstr>Examples of Unallowable Costs</vt:lpstr>
      <vt:lpstr>Do You Have Documentation?</vt:lpstr>
      <vt:lpstr>Objective 4 - 2 Steps to Ensuring Financial Integrity. </vt:lpstr>
      <vt:lpstr>Financial Integrity</vt:lpstr>
      <vt:lpstr>PowerPoint Presentation</vt:lpstr>
    </vt:vector>
  </TitlesOfParts>
  <Company>Minnesota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 Overview</dc:title>
  <dc:subject>PowerPoint Template</dc:subject>
  <dc:creator>melissa.elder@state.mn.us</dc:creator>
  <cp:keywords>PowerPoint, Template</cp:keywords>
  <dc:description>Version 1.1, Released 8-2016</dc:description>
  <cp:lastModifiedBy>Elder, Melissa (MDE)</cp:lastModifiedBy>
  <cp:revision>1054</cp:revision>
  <cp:lastPrinted>2021-10-06T15:11:05Z</cp:lastPrinted>
  <dcterms:created xsi:type="dcterms:W3CDTF">2018-08-13T13:24:57Z</dcterms:created>
  <dcterms:modified xsi:type="dcterms:W3CDTF">2023-11-17T20:16:40Z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