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1"/>
  </p:sldMasterIdLst>
  <p:sldIdLst>
    <p:sldId id="256" r:id="rId2"/>
    <p:sldId id="272" r:id="rId3"/>
    <p:sldId id="257" r:id="rId4"/>
    <p:sldId id="269" r:id="rId5"/>
    <p:sldId id="258" r:id="rId6"/>
    <p:sldId id="259" r:id="rId7"/>
    <p:sldId id="260" r:id="rId8"/>
    <p:sldId id="261" r:id="rId9"/>
    <p:sldId id="262" r:id="rId10"/>
    <p:sldId id="263" r:id="rId11"/>
    <p:sldId id="264" r:id="rId12"/>
    <p:sldId id="265" r:id="rId13"/>
    <p:sldId id="266" r:id="rId14"/>
    <p:sldId id="267" r:id="rId15"/>
    <p:sldId id="268" r:id="rId16"/>
    <p:sldId id="270" r:id="rId17"/>
    <p:sldId id="273" r:id="rId18"/>
    <p:sldId id="271"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105"/>
  </p:normalViewPr>
  <p:slideViewPr>
    <p:cSldViewPr snapToGrid="0" snapToObjects="1">
      <p:cViewPr varScale="1">
        <p:scale>
          <a:sx n="72" d="100"/>
          <a:sy n="72" d="100"/>
        </p:scale>
        <p:origin x="2264" y="1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AD8D91A-A2EE-4B54-B3C6-F6C67903BA9C}" type="datetime1">
              <a:rPr lang="en-US" smtClean="0"/>
              <a:pPr/>
              <a:t>11/13/23</a:t>
            </a:fld>
            <a:endParaRPr lang="en-US" dirty="0"/>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FA84A37A-AFC2-4A01-80A1-FC20F2C0D5BB}" type="slidenum">
              <a:rPr lang="en-US" smtClean="0"/>
              <a:pPr/>
              <a:t>‹#›</a:t>
            </a:fld>
            <a:endParaRPr lang="en-US" dirty="0"/>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9785C6-EBAF-49D5-AD4D-BABF4DFAAD59}" type="datetime1">
              <a:rPr lang="en-US" smtClean="0"/>
              <a:pPr/>
              <a:t>11/13/23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A404122-9A3A-4FD8-98B8-22631F32846C}" type="datetime1">
              <a:rPr lang="en-US" smtClean="0"/>
              <a:pPr/>
              <a:t>11/13/23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259A7B8-0EC4-44C9-AFEF-25E144F11C06}" type="datetime1">
              <a:rPr lang="en-US" smtClean="0"/>
              <a:pPr/>
              <a:t>11/13/23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2BB47B5-C739-4DAE-AACD-CC58CA843AC4}" type="datetime1">
              <a:rPr lang="en-US" smtClean="0"/>
              <a:pPr/>
              <a:t>11/13/23</a:t>
            </a:fld>
            <a:endParaRPr lang="en-US" dirty="0"/>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dirty="0"/>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a:t>Click to edit Master title style</a:t>
            </a:r>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E72AE48-94E6-46E0-BE32-5F0716DE9115}" type="datetime1">
              <a:rPr lang="en-US" smtClean="0"/>
              <a:pPr/>
              <a:t>11/13/23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884C285-8BCE-48FC-97D9-E2837AF38351}" type="datetime1">
              <a:rPr lang="en-US" smtClean="0"/>
              <a:pPr/>
              <a:t>11/13/23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E70D3E6-EF16-4488-94A4-211508FE4682}" type="datetime1">
              <a:rPr lang="en-US" smtClean="0"/>
              <a:pPr/>
              <a:t>11/13/23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7077FB3B-20DA-4D0E-BF16-8262B7156612}" type="datetime1">
              <a:rPr lang="en-US" smtClean="0"/>
              <a:pPr/>
              <a:t>11/13/23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C273C2C-6BD0-40EC-8D8D-4D51F089C5EB}" type="datetime1">
              <a:rPr lang="en-US" smtClean="0"/>
              <a:pPr/>
              <a:t>11/13/23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84A37A-AFC2-4A01-80A1-FC20F2C0D5BB}" type="slidenum">
              <a:rPr lang="en-US" smtClean="0"/>
              <a:pPr/>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p:txBody>
          <a:bodyPr/>
          <a:lstStyle/>
          <a:p>
            <a:fld id="{2D377F5C-EDA7-4864-9756-35769B0E62CF}" type="datetime1">
              <a:rPr lang="en-US" smtClean="0"/>
              <a:pPr/>
              <a:t>11/13/23</a:t>
            </a:fld>
            <a:endParaRPr lang="en-US"/>
          </a:p>
        </p:txBody>
      </p:sp>
      <p:sp>
        <p:nvSpPr>
          <p:cNvPr id="7" name="Slide Number Placeholder 6"/>
          <p:cNvSpPr>
            <a:spLocks noGrp="1"/>
          </p:cNvSpPr>
          <p:nvPr>
            <p:ph type="sldNum" sz="quarter" idx="12"/>
          </p:nvPr>
        </p:nvSpPr>
        <p:spPr/>
        <p:txBody>
          <a:bodyPr/>
          <a:lstStyle/>
          <a:p>
            <a:fld id="{FA84A37A-AFC2-4A01-80A1-FC20F2C0D5BB}" type="slidenum">
              <a:rPr lang="en-US" smtClean="0"/>
              <a:pPr/>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88B99C93-F56F-46AB-9EB8-53614A95B15F}" type="datetime1">
              <a:rPr lang="en-US" smtClean="0"/>
              <a:pPr/>
              <a:t>11/13/23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FA84A37A-AFC2-4A01-80A1-FC20F2C0D5BB}" type="slidenum">
              <a:rPr lang="en-US" smtClean="0"/>
              <a:pPr/>
              <a:t>‹#›</a:t>
            </a:fld>
            <a:endParaRPr lang="en-US" dirty="0"/>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Lst>
  <p:hf sldNum="0" hdr="0" ftr="0" dt="0"/>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642805" y="4648199"/>
            <a:ext cx="6553200" cy="1640559"/>
          </a:xfrm>
        </p:spPr>
        <p:txBody>
          <a:bodyPr>
            <a:normAutofit/>
          </a:bodyPr>
          <a:lstStyle/>
          <a:p>
            <a:r>
              <a:rPr lang="en-US" dirty="0"/>
              <a:t>Dr. Christopher E. Mills</a:t>
            </a:r>
          </a:p>
          <a:p>
            <a:endParaRPr lang="en-US" dirty="0"/>
          </a:p>
          <a:p>
            <a:endParaRPr lang="en-US" dirty="0"/>
          </a:p>
          <a:p>
            <a:r>
              <a:rPr lang="en-US" b="1" dirty="0">
                <a:solidFill>
                  <a:schemeClr val="accent1">
                    <a:lumMod val="75000"/>
                  </a:schemeClr>
                </a:solidFill>
              </a:rPr>
              <a:t>MREA Presentation </a:t>
            </a:r>
            <a:r>
              <a:rPr lang="mr-IN" b="1" dirty="0">
                <a:solidFill>
                  <a:schemeClr val="accent1">
                    <a:lumMod val="75000"/>
                  </a:schemeClr>
                </a:solidFill>
              </a:rPr>
              <a:t>–</a:t>
            </a:r>
            <a:r>
              <a:rPr lang="en-US" b="1">
                <a:solidFill>
                  <a:schemeClr val="accent1">
                    <a:lumMod val="75000"/>
                  </a:schemeClr>
                </a:solidFill>
              </a:rPr>
              <a:t> 2023</a:t>
            </a:r>
            <a:endParaRPr lang="en-US" b="1" dirty="0">
              <a:solidFill>
                <a:schemeClr val="accent1">
                  <a:lumMod val="75000"/>
                </a:schemeClr>
              </a:solidFill>
            </a:endParaRPr>
          </a:p>
        </p:txBody>
      </p:sp>
      <p:sp>
        <p:nvSpPr>
          <p:cNvPr id="3" name="Title 2"/>
          <p:cNvSpPr>
            <a:spLocks noGrp="1"/>
          </p:cNvSpPr>
          <p:nvPr>
            <p:ph type="ctrTitle"/>
          </p:nvPr>
        </p:nvSpPr>
        <p:spPr>
          <a:xfrm>
            <a:off x="526608" y="2261475"/>
            <a:ext cx="6986289" cy="2184759"/>
          </a:xfrm>
        </p:spPr>
        <p:txBody>
          <a:bodyPr/>
          <a:lstStyle/>
          <a:p>
            <a:r>
              <a:rPr lang="en-US" sz="2800" dirty="0"/>
              <a:t>Recruitment and Retention of MN Superintendents</a:t>
            </a:r>
          </a:p>
        </p:txBody>
      </p:sp>
      <p:pic>
        <p:nvPicPr>
          <p:cNvPr id="4" name="Picture 3" descr="BU004740.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76193" y="690471"/>
            <a:ext cx="3121152" cy="1469136"/>
          </a:xfrm>
          <a:prstGeom prst="rect">
            <a:avLst/>
          </a:prstGeom>
        </p:spPr>
      </p:pic>
    </p:spTree>
    <p:extLst>
      <p:ext uri="{BB962C8B-B14F-4D97-AF65-F5344CB8AC3E}">
        <p14:creationId xmlns:p14="http://schemas.microsoft.com/office/powerpoint/2010/main" val="2442544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State of the Superintendency in Minnesota </a:t>
            </a:r>
            <a:r>
              <a:rPr lang="mr-IN" dirty="0"/>
              <a:t>–</a:t>
            </a:r>
            <a:r>
              <a:rPr lang="en-US" dirty="0"/>
              <a:t> 2022-2023</a:t>
            </a:r>
          </a:p>
        </p:txBody>
      </p:sp>
      <p:sp>
        <p:nvSpPr>
          <p:cNvPr id="3" name="Content Placeholder 2"/>
          <p:cNvSpPr>
            <a:spLocks noGrp="1"/>
          </p:cNvSpPr>
          <p:nvPr>
            <p:ph idx="1"/>
          </p:nvPr>
        </p:nvSpPr>
        <p:spPr/>
        <p:txBody>
          <a:bodyPr>
            <a:normAutofit fontScale="85000" lnSpcReduction="20000"/>
          </a:bodyPr>
          <a:lstStyle/>
          <a:p>
            <a:r>
              <a:rPr lang="en-US" dirty="0"/>
              <a:t>Do you feel you make an impact on your school district?</a:t>
            </a:r>
          </a:p>
          <a:p>
            <a:pPr lvl="1"/>
            <a:r>
              <a:rPr lang="en-US" dirty="0"/>
              <a:t>62.5% Strongly Agree</a:t>
            </a:r>
          </a:p>
          <a:p>
            <a:pPr lvl="1"/>
            <a:r>
              <a:rPr lang="en-US" dirty="0"/>
              <a:t>35.5% Agree</a:t>
            </a:r>
          </a:p>
          <a:p>
            <a:pPr lvl="1"/>
            <a:r>
              <a:rPr lang="en-US" dirty="0"/>
              <a:t>2% Neutral</a:t>
            </a:r>
          </a:p>
          <a:p>
            <a:r>
              <a:rPr lang="en-US" dirty="0"/>
              <a:t>What are the chances you stay in your current position?</a:t>
            </a:r>
          </a:p>
          <a:p>
            <a:r>
              <a:rPr lang="en-US" dirty="0"/>
              <a:t>83% Yes</a:t>
            </a:r>
          </a:p>
          <a:p>
            <a:r>
              <a:rPr lang="en-US" dirty="0"/>
              <a:t>Are you actively searching for other superintendent opportunities?</a:t>
            </a:r>
          </a:p>
          <a:p>
            <a:r>
              <a:rPr lang="en-US" dirty="0"/>
              <a:t>88% No </a:t>
            </a:r>
            <a:r>
              <a:rPr lang="mr-IN" dirty="0"/>
              <a:t>–</a:t>
            </a:r>
            <a:r>
              <a:rPr lang="en-US" dirty="0"/>
              <a:t> 12% Yes</a:t>
            </a:r>
          </a:p>
          <a:p>
            <a:r>
              <a:rPr lang="en-US" dirty="0"/>
              <a:t>What are the factors that would impact you searching for new position: Geography/Family, School Board Relations, and options/compensation</a:t>
            </a:r>
          </a:p>
          <a:p>
            <a:r>
              <a:rPr lang="en-US" b="1" dirty="0"/>
              <a:t>Nationally </a:t>
            </a:r>
            <a:r>
              <a:rPr lang="mr-IN" b="1" dirty="0"/>
              <a:t>–</a:t>
            </a:r>
            <a:r>
              <a:rPr lang="en-US" b="1" dirty="0"/>
              <a:t> 40.5% of superintendents that participated in “The American Superintendent 2020 Decennial Study” reported they would be leaving the superintendency by 2025.</a:t>
            </a:r>
          </a:p>
        </p:txBody>
      </p:sp>
    </p:spTree>
    <p:extLst>
      <p:ext uri="{BB962C8B-B14F-4D97-AF65-F5344CB8AC3E}">
        <p14:creationId xmlns:p14="http://schemas.microsoft.com/office/powerpoint/2010/main" val="9259366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State of the Superintendency in Minnesota </a:t>
            </a:r>
            <a:r>
              <a:rPr lang="mr-IN" dirty="0"/>
              <a:t>–</a:t>
            </a:r>
            <a:r>
              <a:rPr lang="en-US" dirty="0"/>
              <a:t> 2022-2023</a:t>
            </a:r>
          </a:p>
        </p:txBody>
      </p:sp>
      <p:sp>
        <p:nvSpPr>
          <p:cNvPr id="3" name="Content Placeholder 2"/>
          <p:cNvSpPr>
            <a:spLocks noGrp="1"/>
          </p:cNvSpPr>
          <p:nvPr>
            <p:ph idx="1"/>
          </p:nvPr>
        </p:nvSpPr>
        <p:spPr>
          <a:xfrm>
            <a:off x="457200" y="1752600"/>
            <a:ext cx="8229600" cy="4923398"/>
          </a:xfrm>
        </p:spPr>
        <p:txBody>
          <a:bodyPr>
            <a:normAutofit/>
          </a:bodyPr>
          <a:lstStyle/>
          <a:p>
            <a:r>
              <a:rPr lang="en-US" dirty="0"/>
              <a:t>What factors do you consider most important for job satisfaction? (scale 1-8 lower number highest priority)</a:t>
            </a:r>
          </a:p>
          <a:p>
            <a:pPr lvl="1"/>
            <a:r>
              <a:rPr lang="en-US"/>
              <a:t>Support </a:t>
            </a:r>
            <a:r>
              <a:rPr lang="en-US" dirty="0"/>
              <a:t>from School Board </a:t>
            </a:r>
            <a:r>
              <a:rPr lang="mr-IN" dirty="0"/>
              <a:t>–</a:t>
            </a:r>
            <a:r>
              <a:rPr lang="en-US" dirty="0"/>
              <a:t> 2.88</a:t>
            </a:r>
          </a:p>
          <a:p>
            <a:pPr lvl="1"/>
            <a:r>
              <a:rPr lang="en-US" dirty="0"/>
              <a:t>Collaboration Working Responsibility </a:t>
            </a:r>
            <a:r>
              <a:rPr lang="mr-IN" dirty="0"/>
              <a:t>–</a:t>
            </a:r>
            <a:r>
              <a:rPr lang="en-US" dirty="0"/>
              <a:t> 3.66</a:t>
            </a:r>
          </a:p>
          <a:p>
            <a:pPr lvl="1"/>
            <a:r>
              <a:rPr lang="en-US" dirty="0"/>
              <a:t>Leadership Influence </a:t>
            </a:r>
            <a:r>
              <a:rPr lang="mr-IN" dirty="0"/>
              <a:t>–</a:t>
            </a:r>
            <a:r>
              <a:rPr lang="en-US" dirty="0"/>
              <a:t> 3.94</a:t>
            </a:r>
          </a:p>
          <a:p>
            <a:pPr lvl="1"/>
            <a:r>
              <a:rPr lang="en-US" dirty="0"/>
              <a:t>Flexibility in Decision Making </a:t>
            </a:r>
            <a:r>
              <a:rPr lang="mr-IN" dirty="0"/>
              <a:t>–</a:t>
            </a:r>
            <a:r>
              <a:rPr lang="en-US" dirty="0"/>
              <a:t> 3.94</a:t>
            </a:r>
          </a:p>
          <a:p>
            <a:pPr lvl="1"/>
            <a:r>
              <a:rPr lang="en-US" dirty="0"/>
              <a:t>Work/Life Balance </a:t>
            </a:r>
            <a:r>
              <a:rPr lang="mr-IN" dirty="0"/>
              <a:t>–</a:t>
            </a:r>
            <a:r>
              <a:rPr lang="en-US" dirty="0"/>
              <a:t> 4.98</a:t>
            </a:r>
          </a:p>
          <a:p>
            <a:pPr lvl="1"/>
            <a:r>
              <a:rPr lang="en-US" dirty="0"/>
              <a:t>Support from Community </a:t>
            </a:r>
            <a:r>
              <a:rPr lang="mr-IN" dirty="0"/>
              <a:t>–</a:t>
            </a:r>
            <a:r>
              <a:rPr lang="en-US" dirty="0"/>
              <a:t> 4.98</a:t>
            </a:r>
          </a:p>
          <a:p>
            <a:pPr lvl="1"/>
            <a:r>
              <a:rPr lang="en-US" dirty="0"/>
              <a:t>Primary Roles/Responsibilities </a:t>
            </a:r>
            <a:r>
              <a:rPr lang="mr-IN" dirty="0"/>
              <a:t>–</a:t>
            </a:r>
            <a:r>
              <a:rPr lang="en-US" dirty="0"/>
              <a:t> 5.83</a:t>
            </a:r>
          </a:p>
          <a:p>
            <a:pPr lvl="1"/>
            <a:r>
              <a:rPr lang="en-US" dirty="0"/>
              <a:t>Salary/Benefits package </a:t>
            </a:r>
            <a:r>
              <a:rPr lang="mr-IN" dirty="0"/>
              <a:t>–</a:t>
            </a:r>
            <a:r>
              <a:rPr lang="en-US" dirty="0"/>
              <a:t> 5.88</a:t>
            </a:r>
          </a:p>
          <a:p>
            <a:pPr lvl="1"/>
            <a:endParaRPr lang="en-US" dirty="0"/>
          </a:p>
        </p:txBody>
      </p:sp>
    </p:spTree>
    <p:extLst>
      <p:ext uri="{BB962C8B-B14F-4D97-AF65-F5344CB8AC3E}">
        <p14:creationId xmlns:p14="http://schemas.microsoft.com/office/powerpoint/2010/main" val="16628770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State of the Superintendency in Minnesota </a:t>
            </a:r>
            <a:r>
              <a:rPr lang="mr-IN" dirty="0"/>
              <a:t>–</a:t>
            </a:r>
            <a:r>
              <a:rPr lang="en-US" dirty="0"/>
              <a:t> 2022-2023</a:t>
            </a:r>
          </a:p>
        </p:txBody>
      </p:sp>
      <p:sp>
        <p:nvSpPr>
          <p:cNvPr id="3" name="Content Placeholder 2"/>
          <p:cNvSpPr>
            <a:spLocks noGrp="1"/>
          </p:cNvSpPr>
          <p:nvPr>
            <p:ph idx="1"/>
          </p:nvPr>
        </p:nvSpPr>
        <p:spPr/>
        <p:txBody>
          <a:bodyPr>
            <a:normAutofit fontScale="85000" lnSpcReduction="20000"/>
          </a:bodyPr>
          <a:lstStyle/>
          <a:p>
            <a:r>
              <a:rPr lang="en-US" dirty="0"/>
              <a:t>When considering why you would stay or leave your current school district, to what degree would the following factors influence your decision? (scale 1 to 5)</a:t>
            </a:r>
          </a:p>
          <a:p>
            <a:pPr lvl="1"/>
            <a:r>
              <a:rPr lang="en-US" dirty="0">
                <a:solidFill>
                  <a:srgbClr val="0000FF"/>
                </a:solidFill>
              </a:rPr>
              <a:t>- External mandates or requirements from national, state, or other resources </a:t>
            </a:r>
            <a:r>
              <a:rPr lang="mr-IN" dirty="0">
                <a:solidFill>
                  <a:srgbClr val="0000FF"/>
                </a:solidFill>
              </a:rPr>
              <a:t>–</a:t>
            </a:r>
            <a:r>
              <a:rPr lang="en-US" dirty="0">
                <a:solidFill>
                  <a:srgbClr val="0000FF"/>
                </a:solidFill>
              </a:rPr>
              <a:t> 3.82</a:t>
            </a:r>
          </a:p>
          <a:p>
            <a:pPr lvl="1"/>
            <a:r>
              <a:rPr lang="en-US" dirty="0">
                <a:solidFill>
                  <a:srgbClr val="0000FF"/>
                </a:solidFill>
              </a:rPr>
              <a:t>Political conflicts in local community </a:t>
            </a:r>
            <a:r>
              <a:rPr lang="mr-IN" dirty="0">
                <a:solidFill>
                  <a:srgbClr val="0000FF"/>
                </a:solidFill>
              </a:rPr>
              <a:t>–</a:t>
            </a:r>
            <a:r>
              <a:rPr lang="en-US" dirty="0">
                <a:solidFill>
                  <a:srgbClr val="0000FF"/>
                </a:solidFill>
              </a:rPr>
              <a:t> 3.76</a:t>
            </a:r>
          </a:p>
          <a:p>
            <a:pPr lvl="1"/>
            <a:r>
              <a:rPr lang="en-US" dirty="0"/>
              <a:t>School Board turnover </a:t>
            </a:r>
            <a:r>
              <a:rPr lang="mr-IN" dirty="0"/>
              <a:t>–</a:t>
            </a:r>
            <a:r>
              <a:rPr lang="en-US" dirty="0"/>
              <a:t> 3.68</a:t>
            </a:r>
          </a:p>
          <a:p>
            <a:pPr lvl="1"/>
            <a:r>
              <a:rPr lang="en-US" dirty="0"/>
              <a:t>Burn-Out from serving multiple capacities </a:t>
            </a:r>
            <a:r>
              <a:rPr lang="mr-IN" dirty="0"/>
              <a:t>–</a:t>
            </a:r>
            <a:r>
              <a:rPr lang="en-US" dirty="0"/>
              <a:t> 3.66</a:t>
            </a:r>
          </a:p>
          <a:p>
            <a:pPr lvl="1"/>
            <a:r>
              <a:rPr lang="en-US" dirty="0"/>
              <a:t>Increased demands and accountability pressures </a:t>
            </a:r>
            <a:r>
              <a:rPr lang="mr-IN" dirty="0"/>
              <a:t>–</a:t>
            </a:r>
            <a:r>
              <a:rPr lang="en-US" dirty="0"/>
              <a:t> 3.55</a:t>
            </a:r>
          </a:p>
          <a:p>
            <a:pPr lvl="1"/>
            <a:r>
              <a:rPr lang="en-US" dirty="0"/>
              <a:t>Desire more family time </a:t>
            </a:r>
            <a:r>
              <a:rPr lang="mr-IN" dirty="0"/>
              <a:t>–</a:t>
            </a:r>
            <a:r>
              <a:rPr lang="en-US" dirty="0"/>
              <a:t> 3.54</a:t>
            </a:r>
          </a:p>
          <a:p>
            <a:pPr lvl="1"/>
            <a:r>
              <a:rPr lang="en-US" dirty="0"/>
              <a:t>Retirement age </a:t>
            </a:r>
            <a:r>
              <a:rPr lang="mr-IN" dirty="0"/>
              <a:t>–</a:t>
            </a:r>
            <a:r>
              <a:rPr lang="en-US" dirty="0"/>
              <a:t> 3.50</a:t>
            </a:r>
          </a:p>
          <a:p>
            <a:pPr lvl="1"/>
            <a:r>
              <a:rPr lang="en-US" dirty="0"/>
              <a:t>Time requirements for position </a:t>
            </a:r>
            <a:r>
              <a:rPr lang="mr-IN" dirty="0"/>
              <a:t>–</a:t>
            </a:r>
            <a:r>
              <a:rPr lang="en-US" dirty="0"/>
              <a:t> Avg. 55 hours per week </a:t>
            </a:r>
            <a:r>
              <a:rPr lang="mr-IN" dirty="0"/>
              <a:t>–</a:t>
            </a:r>
            <a:r>
              <a:rPr lang="en-US" dirty="0"/>
              <a:t> 3.49</a:t>
            </a:r>
          </a:p>
          <a:p>
            <a:pPr lvl="1"/>
            <a:r>
              <a:rPr lang="en-US" dirty="0"/>
              <a:t>Unable to build leadership and organizational capacity </a:t>
            </a:r>
            <a:r>
              <a:rPr lang="mr-IN" dirty="0"/>
              <a:t>–</a:t>
            </a:r>
            <a:r>
              <a:rPr lang="en-US" dirty="0"/>
              <a:t> 3.45</a:t>
            </a:r>
          </a:p>
          <a:p>
            <a:pPr lvl="1"/>
            <a:r>
              <a:rPr lang="en-US" dirty="0"/>
              <a:t>Desire to experience a new challenge </a:t>
            </a:r>
            <a:r>
              <a:rPr lang="mr-IN" dirty="0"/>
              <a:t>–</a:t>
            </a:r>
            <a:r>
              <a:rPr lang="en-US" dirty="0"/>
              <a:t> 3.41</a:t>
            </a:r>
          </a:p>
          <a:p>
            <a:pPr lvl="1"/>
            <a:r>
              <a:rPr lang="en-US" dirty="0">
                <a:solidFill>
                  <a:srgbClr val="FF0000"/>
                </a:solidFill>
              </a:rPr>
              <a:t>Community pressures </a:t>
            </a:r>
            <a:r>
              <a:rPr lang="mr-IN" dirty="0">
                <a:solidFill>
                  <a:srgbClr val="FF0000"/>
                </a:solidFill>
              </a:rPr>
              <a:t>–</a:t>
            </a:r>
            <a:r>
              <a:rPr lang="en-US" dirty="0">
                <a:solidFill>
                  <a:srgbClr val="FF0000"/>
                </a:solidFill>
              </a:rPr>
              <a:t> 3.36</a:t>
            </a:r>
          </a:p>
          <a:p>
            <a:pPr lvl="1"/>
            <a:r>
              <a:rPr lang="en-US" dirty="0">
                <a:solidFill>
                  <a:srgbClr val="FF0000"/>
                </a:solidFill>
              </a:rPr>
              <a:t>Change of position in Principal role </a:t>
            </a:r>
            <a:r>
              <a:rPr lang="mr-IN" dirty="0">
                <a:solidFill>
                  <a:srgbClr val="FF0000"/>
                </a:solidFill>
              </a:rPr>
              <a:t>–</a:t>
            </a:r>
            <a:r>
              <a:rPr lang="en-US" dirty="0">
                <a:solidFill>
                  <a:srgbClr val="FF0000"/>
                </a:solidFill>
              </a:rPr>
              <a:t> 3.36</a:t>
            </a:r>
          </a:p>
          <a:p>
            <a:pPr lvl="1"/>
            <a:endParaRPr lang="en-US" dirty="0"/>
          </a:p>
        </p:txBody>
      </p:sp>
    </p:spTree>
    <p:extLst>
      <p:ext uri="{BB962C8B-B14F-4D97-AF65-F5344CB8AC3E}">
        <p14:creationId xmlns:p14="http://schemas.microsoft.com/office/powerpoint/2010/main" val="3406014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State of the Superintendency in Minnesota </a:t>
            </a:r>
            <a:r>
              <a:rPr lang="mr-IN" dirty="0"/>
              <a:t>–</a:t>
            </a:r>
            <a:r>
              <a:rPr lang="en-US" dirty="0"/>
              <a:t> 2022-2023</a:t>
            </a:r>
          </a:p>
        </p:txBody>
      </p:sp>
      <p:sp>
        <p:nvSpPr>
          <p:cNvPr id="3" name="Content Placeholder 2"/>
          <p:cNvSpPr>
            <a:spLocks noGrp="1"/>
          </p:cNvSpPr>
          <p:nvPr>
            <p:ph idx="1"/>
          </p:nvPr>
        </p:nvSpPr>
        <p:spPr/>
        <p:txBody>
          <a:bodyPr>
            <a:normAutofit fontScale="92500" lnSpcReduction="10000"/>
          </a:bodyPr>
          <a:lstStyle/>
          <a:p>
            <a:r>
              <a:rPr lang="en-US" dirty="0"/>
              <a:t>When considering why you would stay or leave your current school district, to what degree would the following factors influence your decision? (scale 1 to 5) - continued</a:t>
            </a:r>
          </a:p>
          <a:p>
            <a:pPr lvl="1"/>
            <a:r>
              <a:rPr lang="en-US" dirty="0">
                <a:solidFill>
                  <a:srgbClr val="0000FF"/>
                </a:solidFill>
              </a:rPr>
              <a:t>Single year contract </a:t>
            </a:r>
            <a:r>
              <a:rPr lang="mr-IN" dirty="0">
                <a:solidFill>
                  <a:srgbClr val="0000FF"/>
                </a:solidFill>
              </a:rPr>
              <a:t>–</a:t>
            </a:r>
            <a:r>
              <a:rPr lang="en-US" dirty="0">
                <a:solidFill>
                  <a:srgbClr val="0000FF"/>
                </a:solidFill>
              </a:rPr>
              <a:t> 3.36</a:t>
            </a:r>
          </a:p>
          <a:p>
            <a:pPr lvl="1"/>
            <a:r>
              <a:rPr lang="en-US" dirty="0">
                <a:solidFill>
                  <a:srgbClr val="0000FF"/>
                </a:solidFill>
              </a:rPr>
              <a:t>Obtain another position outside of K-12 education </a:t>
            </a:r>
            <a:r>
              <a:rPr lang="mr-IN" dirty="0">
                <a:solidFill>
                  <a:srgbClr val="0000FF"/>
                </a:solidFill>
              </a:rPr>
              <a:t>–</a:t>
            </a:r>
            <a:r>
              <a:rPr lang="en-US" dirty="0">
                <a:solidFill>
                  <a:srgbClr val="0000FF"/>
                </a:solidFill>
              </a:rPr>
              <a:t> 3.34</a:t>
            </a:r>
          </a:p>
          <a:p>
            <a:pPr lvl="1"/>
            <a:r>
              <a:rPr lang="en-US" dirty="0"/>
              <a:t>Desire to improve salary </a:t>
            </a:r>
            <a:r>
              <a:rPr lang="mr-IN" dirty="0"/>
              <a:t>–</a:t>
            </a:r>
            <a:r>
              <a:rPr lang="en-US" dirty="0"/>
              <a:t> 3.30</a:t>
            </a:r>
          </a:p>
          <a:p>
            <a:pPr lvl="1"/>
            <a:r>
              <a:rPr lang="en-US" dirty="0"/>
              <a:t>Desire to improve benefit package </a:t>
            </a:r>
            <a:r>
              <a:rPr lang="mr-IN" dirty="0"/>
              <a:t>–</a:t>
            </a:r>
            <a:r>
              <a:rPr lang="en-US" dirty="0"/>
              <a:t> 3.26</a:t>
            </a:r>
          </a:p>
          <a:p>
            <a:pPr lvl="1"/>
            <a:r>
              <a:rPr lang="en-US" dirty="0"/>
              <a:t>Internal district mandates and requirements </a:t>
            </a:r>
            <a:r>
              <a:rPr lang="mr-IN" dirty="0"/>
              <a:t>–</a:t>
            </a:r>
            <a:r>
              <a:rPr lang="en-US" dirty="0"/>
              <a:t> 3.16</a:t>
            </a:r>
          </a:p>
          <a:p>
            <a:pPr lvl="1"/>
            <a:r>
              <a:rPr lang="en-US" dirty="0"/>
              <a:t>Desire to serve a larger district </a:t>
            </a:r>
            <a:r>
              <a:rPr lang="mr-IN" dirty="0"/>
              <a:t>–</a:t>
            </a:r>
            <a:r>
              <a:rPr lang="en-US" dirty="0"/>
              <a:t> 3.15</a:t>
            </a:r>
          </a:p>
          <a:p>
            <a:pPr lvl="1"/>
            <a:r>
              <a:rPr lang="en-US" dirty="0"/>
              <a:t>Desire to relocate </a:t>
            </a:r>
            <a:r>
              <a:rPr lang="mr-IN" dirty="0"/>
              <a:t>–</a:t>
            </a:r>
            <a:r>
              <a:rPr lang="en-US" dirty="0"/>
              <a:t> 3.14</a:t>
            </a:r>
          </a:p>
          <a:p>
            <a:pPr lvl="1"/>
            <a:r>
              <a:rPr lang="en-US" dirty="0">
                <a:solidFill>
                  <a:srgbClr val="FF0000"/>
                </a:solidFill>
              </a:rPr>
              <a:t>Spouse career </a:t>
            </a:r>
            <a:r>
              <a:rPr lang="mr-IN" dirty="0">
                <a:solidFill>
                  <a:srgbClr val="FF0000"/>
                </a:solidFill>
              </a:rPr>
              <a:t>–</a:t>
            </a:r>
            <a:r>
              <a:rPr lang="en-US" dirty="0">
                <a:solidFill>
                  <a:srgbClr val="FF0000"/>
                </a:solidFill>
              </a:rPr>
              <a:t> 2.99</a:t>
            </a:r>
          </a:p>
          <a:p>
            <a:pPr lvl="1"/>
            <a:r>
              <a:rPr lang="en-US" dirty="0">
                <a:solidFill>
                  <a:srgbClr val="FF0000"/>
                </a:solidFill>
              </a:rPr>
              <a:t>Desire to serve a smaller district </a:t>
            </a:r>
            <a:r>
              <a:rPr lang="mr-IN" dirty="0">
                <a:solidFill>
                  <a:srgbClr val="FF0000"/>
                </a:solidFill>
              </a:rPr>
              <a:t>–</a:t>
            </a:r>
            <a:r>
              <a:rPr lang="en-US" dirty="0">
                <a:solidFill>
                  <a:srgbClr val="FF0000"/>
                </a:solidFill>
              </a:rPr>
              <a:t> 2.71</a:t>
            </a:r>
          </a:p>
        </p:txBody>
      </p:sp>
    </p:spTree>
    <p:extLst>
      <p:ext uri="{BB962C8B-B14F-4D97-AF65-F5344CB8AC3E}">
        <p14:creationId xmlns:p14="http://schemas.microsoft.com/office/powerpoint/2010/main" val="29842926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State of the Superintendency in Minnesota </a:t>
            </a:r>
            <a:r>
              <a:rPr lang="mr-IN" dirty="0"/>
              <a:t>–</a:t>
            </a:r>
            <a:r>
              <a:rPr lang="en-US" dirty="0"/>
              <a:t> 2022-2023</a:t>
            </a:r>
          </a:p>
        </p:txBody>
      </p:sp>
      <p:sp>
        <p:nvSpPr>
          <p:cNvPr id="3" name="Content Placeholder 2"/>
          <p:cNvSpPr>
            <a:spLocks noGrp="1"/>
          </p:cNvSpPr>
          <p:nvPr>
            <p:ph idx="1"/>
          </p:nvPr>
        </p:nvSpPr>
        <p:spPr/>
        <p:txBody>
          <a:bodyPr>
            <a:normAutofit fontScale="85000" lnSpcReduction="10000"/>
          </a:bodyPr>
          <a:lstStyle/>
          <a:p>
            <a:r>
              <a:rPr lang="en-US" dirty="0"/>
              <a:t>When considering why you would STAY or LEAVE your current school district, to what degree would the following factors influence your decision?  The lowest score indicates the highest chance of STAYING.  The highest overall score indicates the highest chance of LEAVING. (Scale 1 to 5)</a:t>
            </a:r>
          </a:p>
          <a:p>
            <a:pPr lvl="1"/>
            <a:r>
              <a:rPr lang="en-US" dirty="0">
                <a:solidFill>
                  <a:srgbClr val="0000FF"/>
                </a:solidFill>
              </a:rPr>
              <a:t>I have established vision for the school system </a:t>
            </a:r>
            <a:r>
              <a:rPr lang="mr-IN" dirty="0">
                <a:solidFill>
                  <a:srgbClr val="0000FF"/>
                </a:solidFill>
              </a:rPr>
              <a:t>–</a:t>
            </a:r>
            <a:r>
              <a:rPr lang="en-US" dirty="0">
                <a:solidFill>
                  <a:srgbClr val="0000FF"/>
                </a:solidFill>
              </a:rPr>
              <a:t> 1.75</a:t>
            </a:r>
          </a:p>
          <a:p>
            <a:pPr lvl="1"/>
            <a:r>
              <a:rPr lang="en-US" dirty="0">
                <a:solidFill>
                  <a:srgbClr val="0000FF"/>
                </a:solidFill>
              </a:rPr>
              <a:t>I’m committed to the beliefs and values in the school system </a:t>
            </a:r>
            <a:r>
              <a:rPr lang="mr-IN" dirty="0">
                <a:solidFill>
                  <a:srgbClr val="0000FF"/>
                </a:solidFill>
              </a:rPr>
              <a:t>–</a:t>
            </a:r>
            <a:r>
              <a:rPr lang="en-US" dirty="0">
                <a:solidFill>
                  <a:srgbClr val="0000FF"/>
                </a:solidFill>
              </a:rPr>
              <a:t> 1.76</a:t>
            </a:r>
          </a:p>
          <a:p>
            <a:pPr lvl="1"/>
            <a:r>
              <a:rPr lang="en-US" dirty="0"/>
              <a:t>My work ethic is supported </a:t>
            </a:r>
            <a:r>
              <a:rPr lang="mr-IN" dirty="0"/>
              <a:t>–</a:t>
            </a:r>
            <a:r>
              <a:rPr lang="en-US" dirty="0"/>
              <a:t> 1.77</a:t>
            </a:r>
          </a:p>
          <a:p>
            <a:pPr lvl="1"/>
            <a:r>
              <a:rPr lang="en-US" dirty="0"/>
              <a:t>School Board has a willingness to be proactive </a:t>
            </a:r>
            <a:r>
              <a:rPr lang="mr-IN" dirty="0"/>
              <a:t>–</a:t>
            </a:r>
            <a:r>
              <a:rPr lang="en-US" dirty="0"/>
              <a:t> 1.96</a:t>
            </a:r>
          </a:p>
          <a:p>
            <a:pPr lvl="1"/>
            <a:r>
              <a:rPr lang="en-US" dirty="0"/>
              <a:t>I’m satisfied with my benefits package </a:t>
            </a:r>
            <a:r>
              <a:rPr lang="mr-IN" dirty="0"/>
              <a:t>–</a:t>
            </a:r>
            <a:r>
              <a:rPr lang="en-US" dirty="0"/>
              <a:t> 2.29</a:t>
            </a:r>
          </a:p>
          <a:p>
            <a:pPr lvl="1"/>
            <a:r>
              <a:rPr lang="en-US" dirty="0"/>
              <a:t>I am satisfied with my salary </a:t>
            </a:r>
            <a:r>
              <a:rPr lang="mr-IN" dirty="0"/>
              <a:t>–</a:t>
            </a:r>
            <a:r>
              <a:rPr lang="en-US" dirty="0"/>
              <a:t> 2.37</a:t>
            </a:r>
          </a:p>
          <a:p>
            <a:pPr lvl="1"/>
            <a:r>
              <a:rPr lang="en-US" dirty="0"/>
              <a:t>I have friendships in the community </a:t>
            </a:r>
            <a:r>
              <a:rPr lang="mr-IN" dirty="0"/>
              <a:t>–</a:t>
            </a:r>
            <a:r>
              <a:rPr lang="en-US" dirty="0"/>
              <a:t> 2.39</a:t>
            </a:r>
          </a:p>
          <a:p>
            <a:pPr lvl="1"/>
            <a:r>
              <a:rPr lang="en-US" dirty="0"/>
              <a:t>I am satisfied with my retirement and pension </a:t>
            </a:r>
            <a:r>
              <a:rPr lang="mr-IN" dirty="0"/>
              <a:t>–</a:t>
            </a:r>
            <a:r>
              <a:rPr lang="en-US" dirty="0"/>
              <a:t> 2.40</a:t>
            </a:r>
          </a:p>
          <a:p>
            <a:pPr lvl="1"/>
            <a:r>
              <a:rPr lang="en-US" dirty="0">
                <a:solidFill>
                  <a:srgbClr val="FF0000"/>
                </a:solidFill>
              </a:rPr>
              <a:t>I have work life balance </a:t>
            </a:r>
            <a:r>
              <a:rPr lang="mr-IN" dirty="0">
                <a:solidFill>
                  <a:srgbClr val="FF0000"/>
                </a:solidFill>
              </a:rPr>
              <a:t>–</a:t>
            </a:r>
            <a:r>
              <a:rPr lang="en-US" dirty="0">
                <a:solidFill>
                  <a:srgbClr val="FF0000"/>
                </a:solidFill>
              </a:rPr>
              <a:t> 2.41</a:t>
            </a:r>
          </a:p>
          <a:p>
            <a:pPr lvl="1"/>
            <a:r>
              <a:rPr lang="en-US" dirty="0">
                <a:solidFill>
                  <a:srgbClr val="FF0000"/>
                </a:solidFill>
              </a:rPr>
              <a:t>Unreasonable workload </a:t>
            </a:r>
            <a:r>
              <a:rPr lang="mr-IN" dirty="0">
                <a:solidFill>
                  <a:srgbClr val="FF0000"/>
                </a:solidFill>
              </a:rPr>
              <a:t>–</a:t>
            </a:r>
            <a:r>
              <a:rPr lang="en-US" dirty="0">
                <a:solidFill>
                  <a:srgbClr val="FF0000"/>
                </a:solidFill>
              </a:rPr>
              <a:t> 3.70</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8927171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State of the Superintendency in Minnesota </a:t>
            </a:r>
            <a:r>
              <a:rPr lang="mr-IN" dirty="0"/>
              <a:t>–</a:t>
            </a:r>
            <a:r>
              <a:rPr lang="en-US" dirty="0"/>
              <a:t> 2022-2023</a:t>
            </a:r>
          </a:p>
        </p:txBody>
      </p:sp>
      <p:sp>
        <p:nvSpPr>
          <p:cNvPr id="3" name="Content Placeholder 2"/>
          <p:cNvSpPr>
            <a:spLocks noGrp="1"/>
          </p:cNvSpPr>
          <p:nvPr>
            <p:ph idx="1"/>
          </p:nvPr>
        </p:nvSpPr>
        <p:spPr/>
        <p:txBody>
          <a:bodyPr/>
          <a:lstStyle/>
          <a:p>
            <a:r>
              <a:rPr lang="en-US" dirty="0"/>
              <a:t>Top 5 Reasons to Leave MN Superintendent position:</a:t>
            </a:r>
          </a:p>
          <a:p>
            <a:r>
              <a:rPr lang="en-US" dirty="0"/>
              <a:t>5 </a:t>
            </a:r>
            <a:r>
              <a:rPr lang="mr-IN" dirty="0"/>
              <a:t>–</a:t>
            </a:r>
            <a:r>
              <a:rPr lang="en-US" dirty="0"/>
              <a:t> Lack of State Funding / Mandates</a:t>
            </a:r>
          </a:p>
          <a:p>
            <a:r>
              <a:rPr lang="en-US" dirty="0"/>
              <a:t>4 </a:t>
            </a:r>
            <a:r>
              <a:rPr lang="mr-IN" dirty="0"/>
              <a:t>–</a:t>
            </a:r>
            <a:r>
              <a:rPr lang="en-US" dirty="0"/>
              <a:t> Staffing of Schools</a:t>
            </a:r>
          </a:p>
          <a:p>
            <a:r>
              <a:rPr lang="en-US" dirty="0"/>
              <a:t>3 </a:t>
            </a:r>
            <a:r>
              <a:rPr lang="mr-IN" dirty="0"/>
              <a:t>–</a:t>
            </a:r>
            <a:r>
              <a:rPr lang="en-US" dirty="0"/>
              <a:t> Stress / Mental Health</a:t>
            </a:r>
          </a:p>
          <a:p>
            <a:r>
              <a:rPr lang="en-US" dirty="0"/>
              <a:t>2 </a:t>
            </a:r>
            <a:r>
              <a:rPr lang="mr-IN" dirty="0"/>
              <a:t>–</a:t>
            </a:r>
            <a:r>
              <a:rPr lang="en-US" dirty="0"/>
              <a:t> Work Life Balance / Family</a:t>
            </a:r>
          </a:p>
          <a:p>
            <a:r>
              <a:rPr lang="en-US" dirty="0"/>
              <a:t>1 </a:t>
            </a:r>
            <a:r>
              <a:rPr lang="mr-IN" dirty="0"/>
              <a:t>–</a:t>
            </a:r>
            <a:r>
              <a:rPr lang="en-US" dirty="0"/>
              <a:t> School Board Relations </a:t>
            </a:r>
            <a:r>
              <a:rPr lang="mr-IN" dirty="0"/>
              <a:t>–</a:t>
            </a:r>
            <a:r>
              <a:rPr lang="en-US" dirty="0"/>
              <a:t> Election </a:t>
            </a:r>
            <a:r>
              <a:rPr lang="mr-IN" dirty="0"/>
              <a:t>–</a:t>
            </a:r>
            <a:r>
              <a:rPr lang="en-US" dirty="0"/>
              <a:t> Political</a:t>
            </a:r>
          </a:p>
        </p:txBody>
      </p:sp>
    </p:spTree>
    <p:extLst>
      <p:ext uri="{BB962C8B-B14F-4D97-AF65-F5344CB8AC3E}">
        <p14:creationId xmlns:p14="http://schemas.microsoft.com/office/powerpoint/2010/main" val="6144844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State of the Superintendency in Minnesota </a:t>
            </a:r>
            <a:r>
              <a:rPr lang="mr-IN" dirty="0"/>
              <a:t>–</a:t>
            </a:r>
            <a:r>
              <a:rPr lang="en-US" dirty="0"/>
              <a:t> 2022-2023</a:t>
            </a:r>
          </a:p>
        </p:txBody>
      </p:sp>
      <p:sp>
        <p:nvSpPr>
          <p:cNvPr id="3" name="Content Placeholder 2"/>
          <p:cNvSpPr>
            <a:spLocks noGrp="1"/>
          </p:cNvSpPr>
          <p:nvPr>
            <p:ph idx="1"/>
          </p:nvPr>
        </p:nvSpPr>
        <p:spPr/>
        <p:txBody>
          <a:bodyPr/>
          <a:lstStyle/>
          <a:p>
            <a:r>
              <a:rPr lang="en-US" dirty="0"/>
              <a:t>Top 5 Reasons to Stay MN Superintendent position:</a:t>
            </a:r>
          </a:p>
          <a:p>
            <a:r>
              <a:rPr lang="en-US" dirty="0"/>
              <a:t>5 </a:t>
            </a:r>
            <a:r>
              <a:rPr lang="mr-IN" dirty="0"/>
              <a:t>–</a:t>
            </a:r>
            <a:r>
              <a:rPr lang="en-US" dirty="0"/>
              <a:t> Family</a:t>
            </a:r>
          </a:p>
          <a:p>
            <a:r>
              <a:rPr lang="en-US" dirty="0"/>
              <a:t>4 </a:t>
            </a:r>
            <a:r>
              <a:rPr lang="mr-IN" dirty="0"/>
              <a:t>–</a:t>
            </a:r>
            <a:r>
              <a:rPr lang="en-US" dirty="0"/>
              <a:t> Shared vision for the future </a:t>
            </a:r>
          </a:p>
          <a:p>
            <a:r>
              <a:rPr lang="en-US" dirty="0"/>
              <a:t>3 </a:t>
            </a:r>
            <a:r>
              <a:rPr lang="mr-IN" dirty="0"/>
              <a:t>–</a:t>
            </a:r>
            <a:r>
              <a:rPr lang="en-US" dirty="0"/>
              <a:t> Relationships </a:t>
            </a:r>
            <a:r>
              <a:rPr lang="mr-IN" dirty="0"/>
              <a:t>–</a:t>
            </a:r>
            <a:r>
              <a:rPr lang="en-US" dirty="0"/>
              <a:t>Staff, Community, and Kids</a:t>
            </a:r>
          </a:p>
          <a:p>
            <a:r>
              <a:rPr lang="en-US" dirty="0"/>
              <a:t>2 </a:t>
            </a:r>
            <a:r>
              <a:rPr lang="mr-IN" dirty="0"/>
              <a:t>–</a:t>
            </a:r>
            <a:r>
              <a:rPr lang="en-US" dirty="0"/>
              <a:t> The work makes a difference in the lives of our students</a:t>
            </a:r>
          </a:p>
          <a:p>
            <a:r>
              <a:rPr lang="en-US" dirty="0"/>
              <a:t>1 </a:t>
            </a:r>
            <a:r>
              <a:rPr lang="mr-IN" dirty="0"/>
              <a:t>–</a:t>
            </a:r>
            <a:r>
              <a:rPr lang="en-US" dirty="0"/>
              <a:t> School Board Relationship</a:t>
            </a:r>
          </a:p>
        </p:txBody>
      </p:sp>
    </p:spTree>
    <p:extLst>
      <p:ext uri="{BB962C8B-B14F-4D97-AF65-F5344CB8AC3E}">
        <p14:creationId xmlns:p14="http://schemas.microsoft.com/office/powerpoint/2010/main" val="26834241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lstStyle/>
          <a:p>
            <a:r>
              <a:rPr lang="en-US" dirty="0"/>
              <a:t>Work to be done:</a:t>
            </a:r>
          </a:p>
          <a:p>
            <a:pPr lvl="1"/>
            <a:r>
              <a:rPr lang="en-US" dirty="0"/>
              <a:t>Work with Higher Education and MASA to promote leadership candidates to enter Leadership and Administration programs.</a:t>
            </a:r>
          </a:p>
          <a:p>
            <a:pPr lvl="1"/>
            <a:r>
              <a:rPr lang="en-US" dirty="0"/>
              <a:t>Promote state and national “Aspiring Superintendent Programs”</a:t>
            </a:r>
          </a:p>
          <a:p>
            <a:pPr lvl="1"/>
            <a:r>
              <a:rPr lang="en-US" dirty="0"/>
              <a:t>Promote </a:t>
            </a:r>
            <a:r>
              <a:rPr lang="en-US"/>
              <a:t>participation in MASA </a:t>
            </a:r>
            <a:r>
              <a:rPr lang="en-US" dirty="0"/>
              <a:t>“Great </a:t>
            </a:r>
            <a:r>
              <a:rPr lang="en-US"/>
              <a:t>Start Program”</a:t>
            </a:r>
            <a:endParaRPr lang="en-US" dirty="0"/>
          </a:p>
          <a:p>
            <a:pPr lvl="1"/>
            <a:r>
              <a:rPr lang="en-US" dirty="0"/>
              <a:t>Promote mentorship as part of new superintendent positions </a:t>
            </a:r>
            <a:r>
              <a:rPr lang="mr-IN" dirty="0"/>
              <a:t>–</a:t>
            </a:r>
            <a:r>
              <a:rPr lang="en-US" dirty="0"/>
              <a:t> contractual benefit</a:t>
            </a:r>
          </a:p>
          <a:p>
            <a:pPr lvl="1"/>
            <a:r>
              <a:rPr lang="en-US" dirty="0"/>
              <a:t>Educate School Board members and MSBA on the critical nature of the relationship between School Boards and Superintendents</a:t>
            </a:r>
          </a:p>
          <a:p>
            <a:pPr lvl="1"/>
            <a:endParaRPr lang="en-US" dirty="0"/>
          </a:p>
        </p:txBody>
      </p:sp>
    </p:spTree>
    <p:extLst>
      <p:ext uri="{BB962C8B-B14F-4D97-AF65-F5344CB8AC3E}">
        <p14:creationId xmlns:p14="http://schemas.microsoft.com/office/powerpoint/2010/main" val="31403877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normAutofit fontScale="92500"/>
          </a:bodyPr>
          <a:lstStyle/>
          <a:p>
            <a:r>
              <a:rPr lang="en-US" dirty="0"/>
              <a:t>The work done by superintendent’s matters </a:t>
            </a:r>
            <a:r>
              <a:rPr lang="mr-IN" dirty="0"/>
              <a:t>–</a:t>
            </a:r>
            <a:r>
              <a:rPr lang="en-US" dirty="0"/>
              <a:t> Superintendent’s make a difference and impact on our schools daily across the state.</a:t>
            </a:r>
          </a:p>
          <a:p>
            <a:r>
              <a:rPr lang="en-US" dirty="0"/>
              <a:t>School Board relationships are the #1 factor impacting retention of superintendent’s across the state.  There must be a focus to educate and promote School Board  relationships with superintendent’s to enhance retention and promote recruitment of school leaders into the position.</a:t>
            </a:r>
          </a:p>
          <a:p>
            <a:r>
              <a:rPr lang="en-US" dirty="0"/>
              <a:t>The state of the superintendency is extremely positive, the message must be promoted </a:t>
            </a:r>
          </a:p>
          <a:p>
            <a:r>
              <a:rPr lang="en-US" dirty="0"/>
              <a:t>Feedback </a:t>
            </a:r>
            <a:r>
              <a:rPr lang="mr-IN" dirty="0"/>
              <a:t>–</a:t>
            </a:r>
            <a:r>
              <a:rPr lang="en-US" dirty="0"/>
              <a:t> </a:t>
            </a:r>
            <a:r>
              <a:rPr lang="en-US" dirty="0" err="1"/>
              <a:t>chris.mills@myprowler.org</a:t>
            </a:r>
            <a:endParaRPr lang="en-US" dirty="0"/>
          </a:p>
        </p:txBody>
      </p:sp>
    </p:spTree>
    <p:extLst>
      <p:ext uri="{BB962C8B-B14F-4D97-AF65-F5344CB8AC3E}">
        <p14:creationId xmlns:p14="http://schemas.microsoft.com/office/powerpoint/2010/main" val="1519157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Presenter	Information</a:t>
            </a:r>
          </a:p>
        </p:txBody>
      </p:sp>
      <p:sp>
        <p:nvSpPr>
          <p:cNvPr id="3" name="Content Placeholder 2"/>
          <p:cNvSpPr>
            <a:spLocks noGrp="1"/>
          </p:cNvSpPr>
          <p:nvPr>
            <p:ph idx="1"/>
          </p:nvPr>
        </p:nvSpPr>
        <p:spPr/>
        <p:txBody>
          <a:bodyPr/>
          <a:lstStyle/>
          <a:p>
            <a:r>
              <a:rPr lang="en-US" dirty="0"/>
              <a:t>Dr. Christopher E. Mills</a:t>
            </a:r>
          </a:p>
          <a:p>
            <a:r>
              <a:rPr lang="en-US" dirty="0"/>
              <a:t>Superintendent of Schools / Stephen-Argyle Central, MN 2000-2023</a:t>
            </a:r>
          </a:p>
          <a:p>
            <a:r>
              <a:rPr lang="en-US" dirty="0"/>
              <a:t>Superintendent of Schools / Thief River Falls, MN 2023-current</a:t>
            </a:r>
          </a:p>
          <a:p>
            <a:r>
              <a:rPr lang="en-US" dirty="0"/>
              <a:t>Faculty / Minnesota State University-Moorhead 2010-Present</a:t>
            </a:r>
          </a:p>
          <a:p>
            <a:endParaRPr lang="en-US" dirty="0"/>
          </a:p>
        </p:txBody>
      </p:sp>
      <p:pic>
        <p:nvPicPr>
          <p:cNvPr id="4" name="Picture 3" descr="logo_new"/>
          <p:cNvPicPr/>
          <p:nvPr/>
        </p:nvPicPr>
        <p:blipFill>
          <a:blip r:embed="rId2">
            <a:extLst>
              <a:ext uri="{28A0092B-C50C-407E-A947-70E740481C1C}">
                <a14:useLocalDpi xmlns:a14="http://schemas.microsoft.com/office/drawing/2010/main" val="0"/>
              </a:ext>
            </a:extLst>
          </a:blip>
          <a:srcRect/>
          <a:stretch>
            <a:fillRect/>
          </a:stretch>
        </p:blipFill>
        <p:spPr bwMode="auto">
          <a:xfrm>
            <a:off x="3371850" y="5133647"/>
            <a:ext cx="2400300" cy="648970"/>
          </a:xfrm>
          <a:prstGeom prst="rect">
            <a:avLst/>
          </a:prstGeom>
          <a:noFill/>
          <a:ln>
            <a:noFill/>
          </a:ln>
        </p:spPr>
      </p:pic>
    </p:spTree>
    <p:extLst>
      <p:ext uri="{BB962C8B-B14F-4D97-AF65-F5344CB8AC3E}">
        <p14:creationId xmlns:p14="http://schemas.microsoft.com/office/powerpoint/2010/main" val="1021968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p:txBody>
          <a:bodyPr/>
          <a:lstStyle/>
          <a:p>
            <a:r>
              <a:rPr lang="en-US" dirty="0"/>
              <a:t>Survey of MN Superintendents completed in December of 2022</a:t>
            </a:r>
          </a:p>
          <a:p>
            <a:r>
              <a:rPr lang="en-US" dirty="0"/>
              <a:t>160 participants in the study </a:t>
            </a:r>
            <a:r>
              <a:rPr lang="mr-IN" dirty="0"/>
              <a:t>–</a:t>
            </a:r>
            <a:r>
              <a:rPr lang="en-US" dirty="0"/>
              <a:t> “MN Superintendent Retention and Turnover”</a:t>
            </a:r>
          </a:p>
          <a:p>
            <a:r>
              <a:rPr lang="en-US" dirty="0"/>
              <a:t>Survey is based on the work completed by Dr. Wayne </a:t>
            </a:r>
            <a:r>
              <a:rPr lang="en-US" dirty="0" err="1"/>
              <a:t>Heckaman</a:t>
            </a:r>
            <a:r>
              <a:rPr lang="en-US" dirty="0"/>
              <a:t>, Superintendent of Schools Bowman County, ND dissertation study “Factors Related to Rural Superintendent Retention and Turnover in North Dakota </a:t>
            </a:r>
            <a:r>
              <a:rPr lang="mr-IN" dirty="0"/>
              <a:t>–</a:t>
            </a:r>
            <a:r>
              <a:rPr lang="en-US" dirty="0"/>
              <a:t> May 2022</a:t>
            </a:r>
          </a:p>
          <a:p>
            <a:endParaRPr lang="en-US" dirty="0"/>
          </a:p>
        </p:txBody>
      </p:sp>
    </p:spTree>
    <p:extLst>
      <p:ext uri="{BB962C8B-B14F-4D97-AF65-F5344CB8AC3E}">
        <p14:creationId xmlns:p14="http://schemas.microsoft.com/office/powerpoint/2010/main" val="1885851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a:t>
            </a:r>
          </a:p>
        </p:txBody>
      </p:sp>
      <p:sp>
        <p:nvSpPr>
          <p:cNvPr id="3" name="Content Placeholder 2"/>
          <p:cNvSpPr>
            <a:spLocks noGrp="1"/>
          </p:cNvSpPr>
          <p:nvPr>
            <p:ph idx="1"/>
          </p:nvPr>
        </p:nvSpPr>
        <p:spPr/>
        <p:txBody>
          <a:bodyPr>
            <a:normAutofit lnSpcReduction="10000"/>
          </a:bodyPr>
          <a:lstStyle/>
          <a:p>
            <a:r>
              <a:rPr lang="en-US" dirty="0"/>
              <a:t>There is a major crisis in public school leadership in our state and nationally.  The perception is that school district leadership positions are so challenging that the purpose and vision to make an impact and make a difference to children and families is to great too endure.  As a result, we see a lack of candidates for these positions in the rural, metro, and urban levels.  The survey demonstrates that there is a great deal of support and conviction for public schools leaders to make an impact and make a difference with our children, families, and communities!</a:t>
            </a:r>
          </a:p>
        </p:txBody>
      </p:sp>
    </p:spTree>
    <p:extLst>
      <p:ext uri="{BB962C8B-B14F-4D97-AF65-F5344CB8AC3E}">
        <p14:creationId xmlns:p14="http://schemas.microsoft.com/office/powerpoint/2010/main" val="2551722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a:t>
            </a:r>
          </a:p>
        </p:txBody>
      </p:sp>
      <p:sp>
        <p:nvSpPr>
          <p:cNvPr id="3" name="Content Placeholder 2"/>
          <p:cNvSpPr>
            <a:spLocks noGrp="1"/>
          </p:cNvSpPr>
          <p:nvPr>
            <p:ph idx="1"/>
          </p:nvPr>
        </p:nvSpPr>
        <p:spPr/>
        <p:txBody>
          <a:bodyPr>
            <a:normAutofit fontScale="92500" lnSpcReduction="20000"/>
          </a:bodyPr>
          <a:lstStyle/>
          <a:p>
            <a:r>
              <a:rPr lang="en-US"/>
              <a:t>329 </a:t>
            </a:r>
            <a:r>
              <a:rPr lang="en-US" dirty="0"/>
              <a:t>public school districts in MN</a:t>
            </a:r>
          </a:p>
          <a:p>
            <a:r>
              <a:rPr lang="en-US" dirty="0"/>
              <a:t>Since 2017 </a:t>
            </a:r>
            <a:r>
              <a:rPr lang="mr-IN" dirty="0"/>
              <a:t>–</a:t>
            </a:r>
            <a:r>
              <a:rPr lang="en-US" dirty="0"/>
              <a:t> 351 superintendent openings in MN</a:t>
            </a:r>
          </a:p>
          <a:p>
            <a:pPr lvl="1"/>
            <a:r>
              <a:rPr lang="en-US" dirty="0"/>
              <a:t>67 openings in the 2022</a:t>
            </a:r>
          </a:p>
          <a:p>
            <a:pPr lvl="1"/>
            <a:r>
              <a:rPr lang="en-US" dirty="0"/>
              <a:t>94% filled by in-state candidates - 2022</a:t>
            </a:r>
          </a:p>
          <a:p>
            <a:pPr lvl="1"/>
            <a:r>
              <a:rPr lang="en-US" dirty="0"/>
              <a:t>58% are first time superintendents </a:t>
            </a:r>
            <a:r>
              <a:rPr lang="mr-IN" dirty="0"/>
              <a:t>–</a:t>
            </a:r>
            <a:r>
              <a:rPr lang="en-US" dirty="0"/>
              <a:t> 2022</a:t>
            </a:r>
          </a:p>
          <a:p>
            <a:pPr lvl="1"/>
            <a:r>
              <a:rPr lang="en-US" dirty="0"/>
              <a:t>9/67 openings in 2022 filled by interim superintendents</a:t>
            </a:r>
          </a:p>
          <a:p>
            <a:pPr lvl="1"/>
            <a:endParaRPr lang="en-US" dirty="0"/>
          </a:p>
          <a:p>
            <a:pPr lvl="1"/>
            <a:endParaRPr lang="en-US" dirty="0"/>
          </a:p>
          <a:p>
            <a:pPr lvl="1"/>
            <a:endParaRPr lang="en-US" dirty="0"/>
          </a:p>
          <a:p>
            <a:pPr lvl="1"/>
            <a:endParaRPr lang="en-US" dirty="0"/>
          </a:p>
          <a:p>
            <a:pPr lvl="1"/>
            <a:r>
              <a:rPr lang="en-US" dirty="0"/>
              <a:t>90.7% of” The American Superintendent 2020 Decennial Study” participants have only served in 1 state as a superintendent.</a:t>
            </a:r>
          </a:p>
          <a:p>
            <a:pPr lvl="1"/>
            <a:r>
              <a:rPr lang="en-US" dirty="0"/>
              <a:t>1205 participants in Decennial Study completed all of the questions</a:t>
            </a:r>
          </a:p>
          <a:p>
            <a:pPr lvl="1"/>
            <a:endParaRPr lang="en-US" dirty="0"/>
          </a:p>
          <a:p>
            <a:pPr marL="411480" lvl="1" indent="0">
              <a:buNone/>
            </a:pPr>
            <a:endParaRPr lang="en-US" dirty="0"/>
          </a:p>
        </p:txBody>
      </p:sp>
    </p:spTree>
    <p:extLst>
      <p:ext uri="{BB962C8B-B14F-4D97-AF65-F5344CB8AC3E}">
        <p14:creationId xmlns:p14="http://schemas.microsoft.com/office/powerpoint/2010/main" val="590404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are MN Superintendents?</a:t>
            </a:r>
          </a:p>
        </p:txBody>
      </p:sp>
      <p:sp>
        <p:nvSpPr>
          <p:cNvPr id="3" name="Content Placeholder 2"/>
          <p:cNvSpPr>
            <a:spLocks noGrp="1"/>
          </p:cNvSpPr>
          <p:nvPr>
            <p:ph idx="1"/>
          </p:nvPr>
        </p:nvSpPr>
        <p:spPr/>
        <p:txBody>
          <a:bodyPr>
            <a:normAutofit fontScale="92500"/>
          </a:bodyPr>
          <a:lstStyle/>
          <a:p>
            <a:r>
              <a:rPr lang="en-US" dirty="0"/>
              <a:t>79% of Superintendents are male and 20% are female</a:t>
            </a:r>
          </a:p>
          <a:p>
            <a:r>
              <a:rPr lang="en-US" dirty="0"/>
              <a:t>MASA membership </a:t>
            </a:r>
            <a:r>
              <a:rPr lang="mr-IN" dirty="0"/>
              <a:t>–</a:t>
            </a:r>
            <a:r>
              <a:rPr lang="en-US" dirty="0"/>
              <a:t> 59% male and 40% female</a:t>
            </a:r>
          </a:p>
          <a:p>
            <a:r>
              <a:rPr lang="en-US" dirty="0"/>
              <a:t>90% identify as white, 4% as black/African American, 6% recognized as other</a:t>
            </a:r>
          </a:p>
          <a:p>
            <a:endParaRPr lang="en-US" dirty="0"/>
          </a:p>
          <a:p>
            <a:pPr marL="114300" indent="0">
              <a:buNone/>
            </a:pPr>
            <a:r>
              <a:rPr lang="en-US" dirty="0"/>
              <a:t>Data collected from MASA</a:t>
            </a:r>
          </a:p>
          <a:p>
            <a:endParaRPr lang="en-US" dirty="0"/>
          </a:p>
          <a:p>
            <a:pPr marL="114300" indent="0">
              <a:buNone/>
            </a:pPr>
            <a:r>
              <a:rPr lang="en-US" dirty="0"/>
              <a:t>Nationally </a:t>
            </a:r>
            <a:r>
              <a:rPr lang="mr-IN" dirty="0"/>
              <a:t>–</a:t>
            </a:r>
            <a:r>
              <a:rPr lang="en-US"/>
              <a:t> 73.3% </a:t>
            </a:r>
            <a:r>
              <a:rPr lang="en-US" dirty="0"/>
              <a:t>of superintendents are males </a:t>
            </a:r>
            <a:r>
              <a:rPr lang="en-US"/>
              <a:t>and 26.7% </a:t>
            </a:r>
            <a:r>
              <a:rPr lang="en-US" dirty="0"/>
              <a:t>of superintendents are female </a:t>
            </a:r>
            <a:r>
              <a:rPr lang="mr-IN" dirty="0"/>
              <a:t>–</a:t>
            </a:r>
            <a:r>
              <a:rPr lang="en-US" dirty="0"/>
              <a:t> Based on the “The American Superintendent 2020 Decennial Study.”</a:t>
            </a:r>
          </a:p>
        </p:txBody>
      </p:sp>
    </p:spTree>
    <p:extLst>
      <p:ext uri="{BB962C8B-B14F-4D97-AF65-F5344CB8AC3E}">
        <p14:creationId xmlns:p14="http://schemas.microsoft.com/office/powerpoint/2010/main" val="4058468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Study Information</a:t>
            </a:r>
          </a:p>
        </p:txBody>
      </p:sp>
      <p:sp>
        <p:nvSpPr>
          <p:cNvPr id="3" name="Content Placeholder 2"/>
          <p:cNvSpPr>
            <a:spLocks noGrp="1"/>
          </p:cNvSpPr>
          <p:nvPr>
            <p:ph idx="1"/>
          </p:nvPr>
        </p:nvSpPr>
        <p:spPr/>
        <p:txBody>
          <a:bodyPr>
            <a:normAutofit/>
          </a:bodyPr>
          <a:lstStyle/>
          <a:p>
            <a:r>
              <a:rPr lang="en-US" dirty="0"/>
              <a:t>Education</a:t>
            </a:r>
          </a:p>
          <a:p>
            <a:pPr lvl="1"/>
            <a:r>
              <a:rPr lang="en-US" dirty="0"/>
              <a:t>31% master’s degree</a:t>
            </a:r>
          </a:p>
          <a:p>
            <a:pPr lvl="1"/>
            <a:r>
              <a:rPr lang="en-US" dirty="0"/>
              <a:t>22% credits toward doctorate degree</a:t>
            </a:r>
          </a:p>
          <a:p>
            <a:pPr lvl="1"/>
            <a:r>
              <a:rPr lang="en-US" dirty="0"/>
              <a:t>27% doctorate degree</a:t>
            </a:r>
          </a:p>
          <a:p>
            <a:pPr lvl="1"/>
            <a:r>
              <a:rPr lang="en-US" dirty="0"/>
              <a:t>17% other grad credits or license</a:t>
            </a:r>
          </a:p>
          <a:p>
            <a:r>
              <a:rPr lang="en-US" dirty="0"/>
              <a:t>Gender &amp; status of study participants</a:t>
            </a:r>
          </a:p>
          <a:p>
            <a:pPr lvl="1"/>
            <a:r>
              <a:rPr lang="en-US" dirty="0"/>
              <a:t>86% males / 13% female</a:t>
            </a:r>
          </a:p>
          <a:p>
            <a:pPr lvl="1"/>
            <a:r>
              <a:rPr lang="en-US" dirty="0"/>
              <a:t>91% of participants are married</a:t>
            </a:r>
          </a:p>
          <a:p>
            <a:endParaRPr lang="en-US" dirty="0"/>
          </a:p>
        </p:txBody>
      </p:sp>
    </p:spTree>
    <p:extLst>
      <p:ext uri="{BB962C8B-B14F-4D97-AF65-F5344CB8AC3E}">
        <p14:creationId xmlns:p14="http://schemas.microsoft.com/office/powerpoint/2010/main" val="675843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Study Information</a:t>
            </a:r>
          </a:p>
        </p:txBody>
      </p:sp>
      <p:sp>
        <p:nvSpPr>
          <p:cNvPr id="3" name="Content Placeholder 2"/>
          <p:cNvSpPr>
            <a:spLocks noGrp="1"/>
          </p:cNvSpPr>
          <p:nvPr>
            <p:ph idx="1"/>
          </p:nvPr>
        </p:nvSpPr>
        <p:spPr/>
        <p:txBody>
          <a:bodyPr>
            <a:normAutofit/>
          </a:bodyPr>
          <a:lstStyle/>
          <a:p>
            <a:r>
              <a:rPr lang="en-US" dirty="0"/>
              <a:t>Road to Current position</a:t>
            </a:r>
          </a:p>
          <a:p>
            <a:pPr lvl="1"/>
            <a:r>
              <a:rPr lang="en-US" dirty="0"/>
              <a:t>Years as an educator </a:t>
            </a:r>
            <a:r>
              <a:rPr lang="mr-IN" dirty="0"/>
              <a:t>–</a:t>
            </a:r>
            <a:r>
              <a:rPr lang="en-US" dirty="0"/>
              <a:t> 12 to 42 years</a:t>
            </a:r>
          </a:p>
          <a:p>
            <a:pPr lvl="1"/>
            <a:r>
              <a:rPr lang="en-US" dirty="0"/>
              <a:t>Years as an superintendent </a:t>
            </a:r>
            <a:r>
              <a:rPr lang="mr-IN" dirty="0"/>
              <a:t>–</a:t>
            </a:r>
            <a:r>
              <a:rPr lang="en-US" dirty="0"/>
              <a:t> 0 to 39 years</a:t>
            </a:r>
          </a:p>
          <a:p>
            <a:pPr lvl="1"/>
            <a:r>
              <a:rPr lang="en-US" dirty="0"/>
              <a:t>Years in current superintendent position </a:t>
            </a:r>
            <a:r>
              <a:rPr lang="mr-IN" dirty="0"/>
              <a:t>–</a:t>
            </a:r>
            <a:r>
              <a:rPr lang="en-US" dirty="0"/>
              <a:t> 0 to 23 years</a:t>
            </a:r>
          </a:p>
          <a:p>
            <a:pPr marL="411480" lvl="1" indent="0">
              <a:buNone/>
            </a:pPr>
            <a:endParaRPr lang="en-US" dirty="0"/>
          </a:p>
          <a:p>
            <a:r>
              <a:rPr lang="en-US" dirty="0"/>
              <a:t>Recruitment to superintendency</a:t>
            </a:r>
          </a:p>
          <a:p>
            <a:pPr lvl="1"/>
            <a:r>
              <a:rPr lang="en-US" dirty="0"/>
              <a:t>Recruited by design </a:t>
            </a:r>
            <a:r>
              <a:rPr lang="mr-IN" dirty="0"/>
              <a:t>–</a:t>
            </a:r>
            <a:r>
              <a:rPr lang="en-US" dirty="0"/>
              <a:t> 29%</a:t>
            </a:r>
          </a:p>
          <a:p>
            <a:pPr lvl="1"/>
            <a:r>
              <a:rPr lang="en-US" dirty="0"/>
              <a:t>Recruitment by opportunity </a:t>
            </a:r>
            <a:r>
              <a:rPr lang="mr-IN" dirty="0"/>
              <a:t>–</a:t>
            </a:r>
            <a:r>
              <a:rPr lang="en-US" dirty="0"/>
              <a:t> 48%</a:t>
            </a:r>
          </a:p>
          <a:p>
            <a:pPr lvl="1"/>
            <a:r>
              <a:rPr lang="en-US" dirty="0"/>
              <a:t>Recruited by schools or service </a:t>
            </a:r>
            <a:r>
              <a:rPr lang="mr-IN" dirty="0"/>
              <a:t>–</a:t>
            </a:r>
            <a:r>
              <a:rPr lang="en-US" dirty="0"/>
              <a:t> 22%</a:t>
            </a:r>
          </a:p>
          <a:p>
            <a:pPr lvl="1"/>
            <a:r>
              <a:rPr lang="en-US" dirty="0"/>
              <a:t>Promoted within </a:t>
            </a:r>
            <a:r>
              <a:rPr lang="mr-IN" dirty="0"/>
              <a:t>–</a:t>
            </a:r>
            <a:r>
              <a:rPr lang="en-US" dirty="0"/>
              <a:t> 28%</a:t>
            </a:r>
          </a:p>
          <a:p>
            <a:pPr lvl="1"/>
            <a:r>
              <a:rPr lang="en-US" dirty="0"/>
              <a:t>Moved to another district </a:t>
            </a:r>
            <a:r>
              <a:rPr lang="mr-IN" dirty="0"/>
              <a:t>–</a:t>
            </a:r>
            <a:r>
              <a:rPr lang="en-US" dirty="0"/>
              <a:t> 72%</a:t>
            </a:r>
          </a:p>
          <a:p>
            <a:pPr lvl="1"/>
            <a:endParaRPr lang="en-US" dirty="0"/>
          </a:p>
          <a:p>
            <a:endParaRPr lang="en-US" dirty="0"/>
          </a:p>
          <a:p>
            <a:endParaRPr lang="en-US" dirty="0"/>
          </a:p>
          <a:p>
            <a:pPr lvl="1"/>
            <a:endParaRPr lang="en-US" dirty="0"/>
          </a:p>
        </p:txBody>
      </p:sp>
    </p:spTree>
    <p:extLst>
      <p:ext uri="{BB962C8B-B14F-4D97-AF65-F5344CB8AC3E}">
        <p14:creationId xmlns:p14="http://schemas.microsoft.com/office/powerpoint/2010/main" val="3487917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Study Information</a:t>
            </a:r>
          </a:p>
        </p:txBody>
      </p:sp>
      <p:sp>
        <p:nvSpPr>
          <p:cNvPr id="3" name="Content Placeholder 2"/>
          <p:cNvSpPr>
            <a:spLocks noGrp="1"/>
          </p:cNvSpPr>
          <p:nvPr>
            <p:ph idx="1"/>
          </p:nvPr>
        </p:nvSpPr>
        <p:spPr/>
        <p:txBody>
          <a:bodyPr>
            <a:normAutofit fontScale="92500" lnSpcReduction="20000"/>
          </a:bodyPr>
          <a:lstStyle/>
          <a:p>
            <a:r>
              <a:rPr lang="en-US" dirty="0"/>
              <a:t>Role of Superintendent</a:t>
            </a:r>
          </a:p>
          <a:p>
            <a:pPr lvl="1"/>
            <a:r>
              <a:rPr lang="en-US" dirty="0"/>
              <a:t>Dual Roles	18% Yes	82% No</a:t>
            </a:r>
          </a:p>
          <a:p>
            <a:pPr lvl="2"/>
            <a:r>
              <a:rPr lang="en-US" dirty="0"/>
              <a:t>Supt/Elem Principal </a:t>
            </a:r>
            <a:r>
              <a:rPr lang="mr-IN" dirty="0"/>
              <a:t>–</a:t>
            </a:r>
            <a:r>
              <a:rPr lang="en-US" dirty="0"/>
              <a:t> 33%</a:t>
            </a:r>
          </a:p>
          <a:p>
            <a:pPr lvl="2"/>
            <a:r>
              <a:rPr lang="en-US" dirty="0"/>
              <a:t>Supt/HS Principal </a:t>
            </a:r>
            <a:r>
              <a:rPr lang="mr-IN" dirty="0"/>
              <a:t>–</a:t>
            </a:r>
            <a:r>
              <a:rPr lang="en-US" dirty="0"/>
              <a:t> 3%</a:t>
            </a:r>
          </a:p>
          <a:p>
            <a:pPr lvl="2"/>
            <a:r>
              <a:rPr lang="en-US" dirty="0"/>
              <a:t>Supt - 3%</a:t>
            </a:r>
          </a:p>
          <a:p>
            <a:pPr lvl="2"/>
            <a:r>
              <a:rPr lang="en-US" dirty="0"/>
              <a:t>Supt/Other </a:t>
            </a:r>
            <a:r>
              <a:rPr lang="mr-IN" dirty="0"/>
              <a:t>–</a:t>
            </a:r>
            <a:r>
              <a:rPr lang="en-US" dirty="0"/>
              <a:t> 60%</a:t>
            </a:r>
          </a:p>
          <a:p>
            <a:pPr lvl="2"/>
            <a:endParaRPr lang="en-US" dirty="0"/>
          </a:p>
          <a:p>
            <a:r>
              <a:rPr lang="en-US" dirty="0"/>
              <a:t>Enrollment of Current Districts</a:t>
            </a:r>
          </a:p>
          <a:p>
            <a:pPr lvl="1"/>
            <a:r>
              <a:rPr lang="en-US" dirty="0"/>
              <a:t>1-300 	 10</a:t>
            </a:r>
          </a:p>
          <a:p>
            <a:pPr lvl="1"/>
            <a:r>
              <a:rPr lang="en-US" dirty="0"/>
              <a:t>301-600	  30</a:t>
            </a:r>
          </a:p>
          <a:p>
            <a:pPr lvl="1"/>
            <a:r>
              <a:rPr lang="en-US" dirty="0"/>
              <a:t>601-1000 	  36</a:t>
            </a:r>
          </a:p>
          <a:p>
            <a:pPr lvl="1"/>
            <a:r>
              <a:rPr lang="en-US" dirty="0"/>
              <a:t>1001-3000  42</a:t>
            </a:r>
          </a:p>
          <a:p>
            <a:pPr lvl="1"/>
            <a:r>
              <a:rPr lang="en-US" dirty="0"/>
              <a:t>3001-6000  15</a:t>
            </a:r>
          </a:p>
          <a:p>
            <a:pPr lvl="1"/>
            <a:r>
              <a:rPr lang="en-US" dirty="0"/>
              <a:t>6001-more 12</a:t>
            </a:r>
          </a:p>
          <a:p>
            <a:pPr lvl="6"/>
            <a:endParaRPr lang="en-US" dirty="0"/>
          </a:p>
        </p:txBody>
      </p:sp>
    </p:spTree>
    <p:extLst>
      <p:ext uri="{BB962C8B-B14F-4D97-AF65-F5344CB8AC3E}">
        <p14:creationId xmlns:p14="http://schemas.microsoft.com/office/powerpoint/2010/main" val="11428280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Apothecary.thmx</Template>
  <TotalTime>661</TotalTime>
  <Words>1366</Words>
  <Application>Microsoft Macintosh PowerPoint</Application>
  <PresentationFormat>On-screen Show (4:3)</PresentationFormat>
  <Paragraphs>160</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Book Antiqua</vt:lpstr>
      <vt:lpstr>Century Gothic</vt:lpstr>
      <vt:lpstr>Apothecary</vt:lpstr>
      <vt:lpstr>Recruitment and Retention of MN Superintendents</vt:lpstr>
      <vt:lpstr>Presenter Information</vt:lpstr>
      <vt:lpstr>Background</vt:lpstr>
      <vt:lpstr>Why?</vt:lpstr>
      <vt:lpstr>Why?</vt:lpstr>
      <vt:lpstr>Who are MN Superintendents?</vt:lpstr>
      <vt:lpstr>Study Information</vt:lpstr>
      <vt:lpstr>Study Information</vt:lpstr>
      <vt:lpstr>Study Information</vt:lpstr>
      <vt:lpstr>State of the Superintendency in Minnesota – 2022-2023</vt:lpstr>
      <vt:lpstr>State of the Superintendency in Minnesota – 2022-2023</vt:lpstr>
      <vt:lpstr>State of the Superintendency in Minnesota – 2022-2023</vt:lpstr>
      <vt:lpstr>State of the Superintendency in Minnesota – 2022-2023</vt:lpstr>
      <vt:lpstr>State of the Superintendency in Minnesota – 2022-2023</vt:lpstr>
      <vt:lpstr>State of the Superintendency in Minnesota – 2022-2023</vt:lpstr>
      <vt:lpstr>State of the Superintendency in Minnesota – 2022-2023</vt:lpstr>
      <vt:lpstr>Summary</vt:lpstr>
      <vt:lpstr>Summary</vt:lpstr>
    </vt:vector>
  </TitlesOfParts>
  <Company>Stephen/Argyle Central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Recruitment and Retention of MN Superintendents</dc:title>
  <dc:creator>Chris Mills</dc:creator>
  <cp:lastModifiedBy>Microsoft Office User</cp:lastModifiedBy>
  <cp:revision>48</cp:revision>
  <cp:lastPrinted>2023-02-22T21:20:44Z</cp:lastPrinted>
  <dcterms:created xsi:type="dcterms:W3CDTF">2023-02-13T15:09:49Z</dcterms:created>
  <dcterms:modified xsi:type="dcterms:W3CDTF">2023-11-13T17:17:19Z</dcterms:modified>
</cp:coreProperties>
</file>