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8"/>
  </p:notesMasterIdLst>
  <p:sldIdLst>
    <p:sldId id="278" r:id="rId5"/>
    <p:sldId id="312" r:id="rId6"/>
    <p:sldId id="279" r:id="rId7"/>
    <p:sldId id="280" r:id="rId8"/>
    <p:sldId id="316" r:id="rId9"/>
    <p:sldId id="283" r:id="rId10"/>
    <p:sldId id="284" r:id="rId11"/>
    <p:sldId id="282" r:id="rId12"/>
    <p:sldId id="294" r:id="rId13"/>
    <p:sldId id="281" r:id="rId14"/>
    <p:sldId id="298" r:id="rId15"/>
    <p:sldId id="297" r:id="rId16"/>
    <p:sldId id="301" r:id="rId17"/>
    <p:sldId id="315" r:id="rId18"/>
    <p:sldId id="291" r:id="rId19"/>
    <p:sldId id="318" r:id="rId20"/>
    <p:sldId id="321" r:id="rId21"/>
    <p:sldId id="320" r:id="rId22"/>
    <p:sldId id="319" r:id="rId23"/>
    <p:sldId id="292" r:id="rId24"/>
    <p:sldId id="309" r:id="rId25"/>
    <p:sldId id="299" r:id="rId26"/>
    <p:sldId id="305" r:id="rId27"/>
    <p:sldId id="300" r:id="rId28"/>
    <p:sldId id="296" r:id="rId29"/>
    <p:sldId id="293" r:id="rId30"/>
    <p:sldId id="307" r:id="rId31"/>
    <p:sldId id="311" r:id="rId32"/>
    <p:sldId id="314" r:id="rId33"/>
    <p:sldId id="313" r:id="rId34"/>
    <p:sldId id="304" r:id="rId35"/>
    <p:sldId id="308" r:id="rId36"/>
    <p:sldId id="303"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0EB98E-D141-4017-872B-DFA2EC313135}">
          <p14:sldIdLst>
            <p14:sldId id="278"/>
            <p14:sldId id="312"/>
            <p14:sldId id="279"/>
            <p14:sldId id="280"/>
            <p14:sldId id="316"/>
            <p14:sldId id="283"/>
            <p14:sldId id="284"/>
            <p14:sldId id="282"/>
            <p14:sldId id="294"/>
            <p14:sldId id="281"/>
            <p14:sldId id="298"/>
            <p14:sldId id="297"/>
            <p14:sldId id="301"/>
            <p14:sldId id="315"/>
            <p14:sldId id="291"/>
            <p14:sldId id="318"/>
            <p14:sldId id="321"/>
            <p14:sldId id="320"/>
            <p14:sldId id="319"/>
            <p14:sldId id="292"/>
            <p14:sldId id="309"/>
            <p14:sldId id="299"/>
            <p14:sldId id="305"/>
            <p14:sldId id="300"/>
            <p14:sldId id="296"/>
            <p14:sldId id="293"/>
            <p14:sldId id="307"/>
            <p14:sldId id="311"/>
            <p14:sldId id="314"/>
            <p14:sldId id="313"/>
            <p14:sldId id="304"/>
            <p14:sldId id="308"/>
            <p14:sldId id="303"/>
          </p14:sldIdLst>
        </p14:section>
      </p14:sectionLst>
    </p:ex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42" autoAdjust="0"/>
  </p:normalViewPr>
  <p:slideViewPr>
    <p:cSldViewPr snapToGrid="0" snapToObjects="1">
      <p:cViewPr varScale="1">
        <p:scale>
          <a:sx n="51" d="100"/>
          <a:sy n="51" d="100"/>
        </p:scale>
        <p:origin x="1256" y="3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line.king.edu/news/cell-phone-addic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803348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160117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sz="1400" dirty="0"/>
              <a:t>The evidence around the impact of screen time is confusing and contradictory</a:t>
            </a:r>
          </a:p>
          <a:p>
            <a:r>
              <a:rPr lang="en-US" sz="1400" dirty="0"/>
              <a:t>That is partly why this is so hard to manage for ourselves and the kids in our lives</a:t>
            </a:r>
          </a:p>
          <a:p>
            <a:endParaRPr lang="en-US" sz="1400" dirty="0"/>
          </a:p>
          <a:p>
            <a:r>
              <a:rPr lang="en-US" sz="1400" dirty="0"/>
              <a:t>Many questions here: what are they doing online, what is media diet, how do they feel afterwards, time spent, are they avoiding or changing behaviors, seem dysregulated . . . </a:t>
            </a:r>
          </a:p>
          <a:p>
            <a:endParaRPr lang="en-US" sz="1400" dirty="0"/>
          </a:p>
          <a:p>
            <a:r>
              <a:rPr lang="en-US" sz="1400" dirty="0"/>
              <a:t>We often hear of sensationalized parts of this conversation in the news, there are real differences between extreme use and normal or heavy use</a:t>
            </a:r>
          </a:p>
        </p:txBody>
      </p:sp>
    </p:spTree>
    <p:extLst>
      <p:ext uri="{BB962C8B-B14F-4D97-AF65-F5344CB8AC3E}">
        <p14:creationId xmlns:p14="http://schemas.microsoft.com/office/powerpoint/2010/main" val="242779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sz="1200" dirty="0"/>
              <a:t>Researchers have worked for decades to tease out the relationship between media use and mental health in kids. Although there is debate, the evidence I have seen so far is complex, inconclusive and often contradictory</a:t>
            </a:r>
          </a:p>
          <a:p>
            <a:endParaRPr lang="en-US" sz="1200" dirty="0"/>
          </a:p>
          <a:p>
            <a:pPr marL="171450" indent="-171450">
              <a:buFont typeface="Arial" panose="020B0604020202020204" pitchFamily="34" charset="0"/>
              <a:buChar char="•"/>
            </a:pPr>
            <a:r>
              <a:rPr lang="en-US" sz="1200" dirty="0"/>
              <a:t>With extreme use in young children or with significant use in older children without other healthy activities on a daily basis- critical thinking, learning and observing, language skill development and social emotional learning can be impacted</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16172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endParaRPr lang="en-US" dirty="0"/>
          </a:p>
          <a:p>
            <a:r>
              <a:rPr lang="en-US" sz="1200" dirty="0"/>
              <a:t>The question is how much and do you have digital literacy?</a:t>
            </a:r>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Researchers have worked for decades to figure out the relationship between media use and mental health in kids. Although there is debate, the evidence I have seen so far is complex, inconclusive.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Social media can trigger feelings of ‘compare and despair’ – envy, shame and guilt and low-self-esteem- this can trigger feelings of anxiety, episodes of depression and mental health disorders, there is also a correlation between rise of social media use and many mental health disorders, but causation is very hard to establish. Also how much use are we talking about, moderate use is very different than extreme use.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Based on my research, the areas I am most concerned about are: sleep, social emotional regulation and depression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Tree>
    <p:extLst>
      <p:ext uri="{BB962C8B-B14F-4D97-AF65-F5344CB8AC3E}">
        <p14:creationId xmlns:p14="http://schemas.microsoft.com/office/powerpoint/2010/main" val="30784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Marc Maron and Gavin Aung (2013)</a:t>
            </a:r>
          </a:p>
          <a:p>
            <a:r>
              <a:rPr lang="en-US" dirty="0"/>
              <a:t>Zenpencils.com</a:t>
            </a:r>
          </a:p>
          <a:p>
            <a:endParaRPr lang="en-US" dirty="0"/>
          </a:p>
        </p:txBody>
      </p:sp>
    </p:spTree>
    <p:extLst>
      <p:ext uri="{BB962C8B-B14F-4D97-AF65-F5344CB8AC3E}">
        <p14:creationId xmlns:p14="http://schemas.microsoft.com/office/powerpoint/2010/main" val="400030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sz="1200" b="1" dirty="0"/>
              <a:t>Question to group/small group: </a:t>
            </a:r>
          </a:p>
          <a:p>
            <a:endParaRPr lang="en-US" sz="1200" dirty="0"/>
          </a:p>
          <a:p>
            <a:r>
              <a:rPr lang="en-US" sz="1200" dirty="0"/>
              <a:t>what are the hardest times at your school as it relates to managing screens for students? Why is it so hard? </a:t>
            </a:r>
          </a:p>
          <a:p>
            <a:r>
              <a:rPr lang="en-US" sz="1200" dirty="0"/>
              <a:t>When are the screen free times?   </a:t>
            </a:r>
          </a:p>
        </p:txBody>
      </p:sp>
    </p:spTree>
    <p:extLst>
      <p:ext uri="{BB962C8B-B14F-4D97-AF65-F5344CB8AC3E}">
        <p14:creationId xmlns:p14="http://schemas.microsoft.com/office/powerpoint/2010/main" val="236088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sz="1200" dirty="0"/>
              <a:t>Take a moment and turn to the person next to you. </a:t>
            </a:r>
          </a:p>
          <a:p>
            <a:endParaRPr lang="en-US" sz="1200" dirty="0"/>
          </a:p>
          <a:p>
            <a:r>
              <a:rPr lang="en-US" sz="1200" b="1" dirty="0"/>
              <a:t>In what ways do you see this conversation being impacted by location? Specifically how do children and families in rural areas different use or rely on screen time differently? </a:t>
            </a:r>
          </a:p>
          <a:p>
            <a:endParaRPr lang="en-US" sz="1200" dirty="0"/>
          </a:p>
          <a:p>
            <a:r>
              <a:rPr lang="en-US" sz="1200" dirty="0"/>
              <a:t>Access is one big issue, with lack of access to broadband by many and transportation issues being real.  The lack of access to mental health and all health practitioners is also a challenge that can be improved by telehealth access, again reliant on internet access. </a:t>
            </a:r>
          </a:p>
        </p:txBody>
      </p:sp>
    </p:spTree>
    <p:extLst>
      <p:ext uri="{BB962C8B-B14F-4D97-AF65-F5344CB8AC3E}">
        <p14:creationId xmlns:p14="http://schemas.microsoft.com/office/powerpoint/2010/main" val="406425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There remains a digital divide</a:t>
            </a:r>
          </a:p>
          <a:p>
            <a:r>
              <a:rPr lang="en-US" dirty="0"/>
              <a:t>Many rural areas are underserved</a:t>
            </a:r>
          </a:p>
          <a:p>
            <a:r>
              <a:rPr lang="en-US" dirty="0"/>
              <a:t>Speedy and stable internet connections allow students to learn remotely, patients to visit with doctors using telemedicine, and commerce to continue.</a:t>
            </a:r>
          </a:p>
          <a:p>
            <a:endParaRPr lang="en-US" dirty="0"/>
          </a:p>
          <a:p>
            <a:r>
              <a:rPr lang="en-US" dirty="0"/>
              <a:t>https://www.house.mn.gov/sessiondaily/Story/17045</a:t>
            </a:r>
          </a:p>
          <a:p>
            <a:endParaRPr lang="en-US" dirty="0"/>
          </a:p>
        </p:txBody>
      </p:sp>
    </p:spTree>
    <p:extLst>
      <p:ext uri="{BB962C8B-B14F-4D97-AF65-F5344CB8AC3E}">
        <p14:creationId xmlns:p14="http://schemas.microsoft.com/office/powerpoint/2010/main" val="1259259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355940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115380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As a parent coach and manager of community education</a:t>
            </a:r>
          </a:p>
          <a:p>
            <a:r>
              <a:rPr lang="en-US" dirty="0"/>
              <a:t>My 8 year old had to get a phone for his medical condition</a:t>
            </a:r>
          </a:p>
        </p:txBody>
      </p:sp>
    </p:spTree>
    <p:extLst>
      <p:ext uri="{BB962C8B-B14F-4D97-AF65-F5344CB8AC3E}">
        <p14:creationId xmlns:p14="http://schemas.microsoft.com/office/powerpoint/2010/main" val="2548986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dirty="0"/>
              <a:t>Refers to an approach designed to reduce the harmful consequences associated with potentially higher risk activities </a:t>
            </a:r>
          </a:p>
          <a:p>
            <a:r>
              <a:rPr lang="en-US" dirty="0"/>
              <a:t>It is holistically different to abstinence only models. Informs public policy and work in the addictions sphere, but there is a wider applicability </a:t>
            </a:r>
          </a:p>
          <a:p>
            <a:endParaRPr lang="en-US" dirty="0"/>
          </a:p>
          <a:p>
            <a:r>
              <a:rPr lang="en-US" dirty="0"/>
              <a:t>Works on the Individual, family, community levels</a:t>
            </a:r>
          </a:p>
          <a:p>
            <a:endParaRPr lang="en-US" dirty="0"/>
          </a:p>
          <a:p>
            <a:r>
              <a:rPr lang="en-US" b="1" dirty="0"/>
              <a:t>Why is it needed?   </a:t>
            </a:r>
            <a:r>
              <a:rPr lang="en-US" b="0" dirty="0"/>
              <a:t>Screens are here to stay, parents and teachers cannot control all or keep up,  change is inevitable, many adults feel overwhelmed</a:t>
            </a:r>
            <a:endParaRPr lang="en-US" b="1" dirty="0"/>
          </a:p>
        </p:txBody>
      </p:sp>
    </p:spTree>
    <p:extLst>
      <p:ext uri="{BB962C8B-B14F-4D97-AF65-F5344CB8AC3E}">
        <p14:creationId xmlns:p14="http://schemas.microsoft.com/office/powerpoint/2010/main" val="3360777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A common sense approach </a:t>
            </a:r>
          </a:p>
        </p:txBody>
      </p:sp>
    </p:spTree>
    <p:extLst>
      <p:ext uri="{BB962C8B-B14F-4D97-AF65-F5344CB8AC3E}">
        <p14:creationId xmlns:p14="http://schemas.microsoft.com/office/powerpoint/2010/main" val="178137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APA recommendations</a:t>
            </a:r>
          </a:p>
          <a:p>
            <a:endParaRPr lang="en-US" dirty="0"/>
          </a:p>
          <a:p>
            <a:endParaRPr lang="en-US" dirty="0"/>
          </a:p>
        </p:txBody>
      </p:sp>
    </p:spTree>
    <p:extLst>
      <p:ext uri="{BB962C8B-B14F-4D97-AF65-F5344CB8AC3E}">
        <p14:creationId xmlns:p14="http://schemas.microsoft.com/office/powerpoint/2010/main" val="59083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As a parent coach people ask me,  if their child’s behavior is normal or if the kids are doing okay. I always respond the same way, how are you doing? How are the teachers doing? How are the other caregivers doing?</a:t>
            </a:r>
          </a:p>
        </p:txBody>
      </p:sp>
    </p:spTree>
    <p:extLst>
      <p:ext uri="{BB962C8B-B14F-4D97-AF65-F5344CB8AC3E}">
        <p14:creationId xmlns:p14="http://schemas.microsoft.com/office/powerpoint/2010/main" val="2681871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3663161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dirty="0"/>
              <a:t>Child loses interest in normal activities they once enjoyed, they are secretive about their internet use and hide things from you, they lose connection to school friends and family (withdrawn), they get very agitated when online time is cut short or interrupted and they can’t find other things to do, they keep odd hours and are online at inappropriate times, they change school performance, cannot regulate themselves when not online.</a:t>
            </a:r>
          </a:p>
          <a:p>
            <a:endParaRPr lang="en-US" dirty="0"/>
          </a:p>
          <a:p>
            <a:r>
              <a:rPr lang="en-US" dirty="0"/>
              <a:t>With concerted effort by adults and changing behaviors, much of the damaging impacts of media on children can be significantly reduced, but when efforts in harm reduction do not create the changes you want to see, think about if there is something more serious going on. </a:t>
            </a:r>
          </a:p>
          <a:p>
            <a:endParaRPr lang="en-US" dirty="0"/>
          </a:p>
          <a:p>
            <a:r>
              <a:rPr lang="en-US" dirty="0"/>
              <a:t>Definition: a compulsive need to use your digital devices, to the extent where it interferes with your life and stops you from doing things you need to do or love to do, is the hallmark of an </a:t>
            </a:r>
            <a:r>
              <a:rPr lang="en-US" b="1" dirty="0"/>
              <a:t>addiction</a:t>
            </a:r>
            <a:r>
              <a:rPr lang="en-US" dirty="0"/>
              <a:t>. Has negative consequences on life, but you continue to engage with the activity.</a:t>
            </a:r>
          </a:p>
          <a:p>
            <a:r>
              <a:rPr lang="en-US" dirty="0"/>
              <a:t>https://www.itstimetologoff.com/digital-addiction/</a:t>
            </a:r>
          </a:p>
          <a:p>
            <a:endParaRPr lang="en-US" dirty="0"/>
          </a:p>
          <a:p>
            <a:r>
              <a:rPr lang="en-US" dirty="0"/>
              <a:t>Underdiagnosis and exact number is hard to find:</a:t>
            </a:r>
          </a:p>
          <a:p>
            <a:r>
              <a:rPr lang="en-US" dirty="0"/>
              <a:t>Estimated that between 7- 15% of people aged 23-38 admit that they are addicted to social media.</a:t>
            </a:r>
          </a:p>
          <a:p>
            <a:r>
              <a:rPr lang="en-US" dirty="0"/>
              <a:t>https://www.therecoveryvillage.com/process-addiction/internet-addiction/internet-addiction-statistics/</a:t>
            </a:r>
          </a:p>
          <a:p>
            <a:r>
              <a:rPr lang="en-US" dirty="0"/>
              <a:t>https://www.searchlogistics.com/grow/statistics/social-media-addiction-statistics/</a:t>
            </a:r>
          </a:p>
          <a:p>
            <a:endParaRPr lang="en-US" dirty="0"/>
          </a:p>
          <a:p>
            <a:r>
              <a:rPr lang="en-US" dirty="0"/>
              <a:t>Addiction is a family disease</a:t>
            </a:r>
          </a:p>
          <a:p>
            <a:endParaRPr lang="en-US" dirty="0"/>
          </a:p>
          <a:p>
            <a:r>
              <a:rPr lang="en-US" dirty="0"/>
              <a:t>Is addiction to screens real?</a:t>
            </a:r>
          </a:p>
          <a:p>
            <a:endParaRPr lang="en-US" dirty="0"/>
          </a:p>
        </p:txBody>
      </p:sp>
    </p:spTree>
    <p:extLst>
      <p:ext uri="{BB962C8B-B14F-4D97-AF65-F5344CB8AC3E}">
        <p14:creationId xmlns:p14="http://schemas.microsoft.com/office/powerpoint/2010/main" val="228988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1784818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How did you do on the cell phone challenge we started at the beginning of the presentation?</a:t>
            </a:r>
          </a:p>
          <a:p>
            <a:r>
              <a:rPr lang="en-US" dirty="0"/>
              <a:t>Cover the 3 Take-Aways</a:t>
            </a:r>
          </a:p>
          <a:p>
            <a:endParaRPr lang="en-US" dirty="0"/>
          </a:p>
          <a:p>
            <a:pPr marL="228600" indent="-228600">
              <a:buAutoNum type="arabicParenR"/>
            </a:pPr>
            <a:r>
              <a:rPr lang="en-US" dirty="0"/>
              <a:t>Harm reduction is a perspective to use to keep students and yourself safe while engaging in the use of screens, can be applied to many other parts of life</a:t>
            </a:r>
          </a:p>
          <a:p>
            <a:pPr marL="228600" indent="-228600">
              <a:buAutoNum type="arabicParenR"/>
            </a:pPr>
            <a:r>
              <a:rPr lang="en-US" dirty="0"/>
              <a:t>Draw on the strengths of your community to create a strengths- based approach for integration of technology into learning and for community connection</a:t>
            </a:r>
          </a:p>
          <a:p>
            <a:pPr marL="228600" indent="-228600">
              <a:buAutoNum type="arabicParenR"/>
            </a:pPr>
            <a:r>
              <a:rPr lang="en-US" dirty="0"/>
              <a:t>Screen time is an </a:t>
            </a:r>
            <a:r>
              <a:rPr lang="en-US" dirty="0" err="1"/>
              <a:t>out-dated</a:t>
            </a:r>
            <a:r>
              <a:rPr lang="en-US" dirty="0"/>
              <a:t> term, the impacts of it are diverse.  Avoid getting too focused on control, rather think about the communication tools which will create space and discussion for integrating screens into your schools and families.</a:t>
            </a:r>
          </a:p>
        </p:txBody>
      </p:sp>
    </p:spTree>
    <p:extLst>
      <p:ext uri="{BB962C8B-B14F-4D97-AF65-F5344CB8AC3E}">
        <p14:creationId xmlns:p14="http://schemas.microsoft.com/office/powerpoint/2010/main" val="1186849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4078034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304838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sz="1400" dirty="0"/>
              <a:t>A challenge during the presentation: put your phone away, unless you need it for some reason then self-monitor your urge to use your cell phone or computer. How many times do you want to reach for it, how many times do you check it? </a:t>
            </a:r>
          </a:p>
          <a:p>
            <a:endParaRPr lang="en-US" sz="1400" dirty="0"/>
          </a:p>
          <a:p>
            <a:r>
              <a:rPr lang="en-US" sz="1400" dirty="0"/>
              <a:t>Make this a safe space</a:t>
            </a:r>
          </a:p>
        </p:txBody>
      </p:sp>
    </p:spTree>
    <p:extLst>
      <p:ext uri="{BB962C8B-B14F-4D97-AF65-F5344CB8AC3E}">
        <p14:creationId xmlns:p14="http://schemas.microsoft.com/office/powerpoint/2010/main" val="2811161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1283415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3774614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https://www.cnbc.com/2021/06/29/child-psychologist-explains-4-types-of-parenting-and-how-to-tell-which-is-right-for-you.html</a:t>
            </a:r>
          </a:p>
          <a:p>
            <a:endParaRPr lang="en-US" dirty="0"/>
          </a:p>
          <a:p>
            <a:r>
              <a:rPr lang="en-US" dirty="0"/>
              <a:t>Diana Baumrind, 1960’s, Psychologist, University of California </a:t>
            </a:r>
          </a:p>
          <a:p>
            <a:endParaRPr lang="en-US" dirty="0"/>
          </a:p>
          <a:p>
            <a:r>
              <a:rPr lang="en-US" dirty="0"/>
              <a:t>Baumrind, D. (1967). Child care practices anteceding three patterns of preschool behavior. </a:t>
            </a:r>
            <a:r>
              <a:rPr lang="en-US"/>
              <a:t>Genetic Psychology Monographs, 75(1), 43-88.</a:t>
            </a:r>
          </a:p>
          <a:p>
            <a:endParaRPr lang="en-US" dirty="0"/>
          </a:p>
        </p:txBody>
      </p:sp>
    </p:spTree>
    <p:extLst>
      <p:ext uri="{BB962C8B-B14F-4D97-AF65-F5344CB8AC3E}">
        <p14:creationId xmlns:p14="http://schemas.microsoft.com/office/powerpoint/2010/main" val="2040109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sz="1200" dirty="0"/>
              <a:t>https://etactics.com/blog/social-media-and-mental-health-statistics</a:t>
            </a:r>
          </a:p>
          <a:p>
            <a:endParaRPr lang="en-US" sz="1200" dirty="0"/>
          </a:p>
          <a:p>
            <a:r>
              <a:rPr lang="en-US" sz="1200" dirty="0"/>
              <a:t>The developmental stages of kids and teens make them more vulnerable to this rewards loop</a:t>
            </a:r>
          </a:p>
          <a:p>
            <a:r>
              <a:rPr lang="en-US" sz="1200" dirty="0"/>
              <a:t>Teens are especially sensory seeking and also highly attuned to their peers- they essentially have a device that allows them to seek out these experiences</a:t>
            </a:r>
          </a:p>
          <a:p>
            <a:r>
              <a:rPr lang="en-US" sz="1200" dirty="0"/>
              <a:t>Self-control is limited for all kids and the developers of apps for kids use the same strategies to increase engagement– similar methods used to the design of slot machines </a:t>
            </a:r>
          </a:p>
          <a:p>
            <a:endParaRPr lang="en-US" sz="1200" dirty="0"/>
          </a:p>
          <a:p>
            <a:r>
              <a:rPr lang="en-US" sz="1200" dirty="0"/>
              <a:t>Add more notes here:</a:t>
            </a:r>
          </a:p>
        </p:txBody>
      </p:sp>
    </p:spTree>
    <p:extLst>
      <p:ext uri="{BB962C8B-B14F-4D97-AF65-F5344CB8AC3E}">
        <p14:creationId xmlns:p14="http://schemas.microsoft.com/office/powerpoint/2010/main" val="328444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sz="1200" dirty="0"/>
              <a:t>Have audience members turn to each other to discuss for a few minutes</a:t>
            </a:r>
          </a:p>
        </p:txBody>
      </p:sp>
    </p:spTree>
    <p:extLst>
      <p:ext uri="{BB962C8B-B14F-4D97-AF65-F5344CB8AC3E}">
        <p14:creationId xmlns:p14="http://schemas.microsoft.com/office/powerpoint/2010/main" val="11026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sz="1200" dirty="0"/>
              <a:t>CS Mott Children’s Hospital National Poll- University of Michigan Health</a:t>
            </a:r>
          </a:p>
        </p:txBody>
      </p:sp>
    </p:spTree>
    <p:extLst>
      <p:ext uri="{BB962C8B-B14F-4D97-AF65-F5344CB8AC3E}">
        <p14:creationId xmlns:p14="http://schemas.microsoft.com/office/powerpoint/2010/main" val="31785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Social media first developed in 1997</a:t>
            </a:r>
          </a:p>
          <a:p>
            <a:r>
              <a:rPr lang="en-US" sz="1200" dirty="0"/>
              <a:t>First smart phone was released in 2007</a:t>
            </a:r>
          </a:p>
          <a:p>
            <a:r>
              <a:rPr lang="en-US" sz="1200" dirty="0"/>
              <a:t>2011-2012 is when we see most Americans owning a smart phone</a:t>
            </a:r>
          </a:p>
          <a:p>
            <a:r>
              <a:rPr lang="en-US" sz="1200" dirty="0"/>
              <a:t>Kids are digital natives, screen time is an outdated view of their world </a:t>
            </a:r>
          </a:p>
          <a:p>
            <a:pPr algn="l" fontAlgn="base"/>
            <a:r>
              <a:rPr lang="en-US" sz="1200" dirty="0"/>
              <a:t>This is changing our lives in very real ways. </a:t>
            </a:r>
          </a:p>
          <a:p>
            <a:endParaRPr lang="en-US" sz="1200" dirty="0"/>
          </a:p>
          <a:p>
            <a:r>
              <a:rPr lang="en-US" sz="1200" dirty="0"/>
              <a:t>68% of parents they feel distracted by their phone when they are with their kids (Pew research center)-2020 https://www.pewresearch.org/internet/2020/07/28/parenting-children-in-the-age-of-screens/</a:t>
            </a:r>
          </a:p>
          <a:p>
            <a:endParaRPr lang="en-US" sz="1200" dirty="0"/>
          </a:p>
          <a:p>
            <a:r>
              <a:rPr lang="en-US" sz="1200" dirty="0"/>
              <a:t>Gen Z- those born in the late 1990’s are digital natives, they are the first generation to be so. They have no memory of the world without smart phones</a:t>
            </a:r>
          </a:p>
          <a:p>
            <a:endParaRPr lang="en-US" sz="1200" dirty="0"/>
          </a:p>
          <a:p>
            <a:r>
              <a:rPr lang="en-US" sz="1200" dirty="0"/>
              <a:t>Do you remember getting your first cell phone or smart phone?  That changed our lives in very pronounced ways! </a:t>
            </a:r>
          </a:p>
          <a:p>
            <a:endParaRPr lang="en-US" dirty="0"/>
          </a:p>
          <a:p>
            <a:r>
              <a:rPr lang="en-US" dirty="0"/>
              <a:t>This is a story about adults and kids</a:t>
            </a:r>
          </a:p>
        </p:txBody>
      </p:sp>
    </p:spTree>
    <p:extLst>
      <p:ext uri="{BB962C8B-B14F-4D97-AF65-F5344CB8AC3E}">
        <p14:creationId xmlns:p14="http://schemas.microsoft.com/office/powerpoint/2010/main" val="131531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pPr defTabSz="195682">
              <a:defRPr/>
            </a:pPr>
            <a:r>
              <a:rPr lang="en-US" sz="1200" dirty="0"/>
              <a:t>Focus on adults here: Ask for a few responses from the audience.</a:t>
            </a:r>
          </a:p>
          <a:p>
            <a:pPr defTabSz="195682">
              <a:defRPr/>
            </a:pPr>
            <a:endParaRPr lang="en-US" sz="1200" dirty="0"/>
          </a:p>
          <a:p>
            <a:pPr defTabSz="195682">
              <a:defRPr/>
            </a:pPr>
            <a:r>
              <a:rPr lang="en-US" sz="1200" dirty="0"/>
              <a:t>In 2021 Pew Research, 3/10 (31%) of adults say they are online almost constantly only 7% of adults say they don’t go online at all</a:t>
            </a:r>
          </a:p>
          <a:p>
            <a:pPr defTabSz="195682">
              <a:defRPr/>
            </a:pPr>
            <a:endParaRPr lang="en-US" sz="1200" dirty="0"/>
          </a:p>
          <a:p>
            <a:pPr defTabSz="195682">
              <a:defRPr/>
            </a:pPr>
            <a:r>
              <a:rPr lang="en-US" sz="1200" dirty="0"/>
              <a:t>In 2021, adults in the U.S. spent an average of 485 minutes (</a:t>
            </a:r>
            <a:r>
              <a:rPr lang="en-US" sz="1200" b="1" dirty="0"/>
              <a:t>eight hours and five minutes</a:t>
            </a:r>
            <a:r>
              <a:rPr lang="en-US" sz="1200" dirty="0"/>
              <a:t>) with digital media each day. This figure marked an increase of 11 minutes compared to the previous year. </a:t>
            </a:r>
          </a:p>
          <a:p>
            <a:pPr defTabSz="195682">
              <a:defRPr/>
            </a:pPr>
            <a:endParaRPr lang="en-US" sz="1200" dirty="0"/>
          </a:p>
          <a:p>
            <a:pPr defTabSz="195682">
              <a:defRPr/>
            </a:pPr>
            <a:r>
              <a:rPr lang="en-US" sz="1200" dirty="0"/>
              <a:t>The number is closer to 11 hours per day if you factor into it daily use of smartphones, computers, video games, radios, tablets and TVs.  (Neilson Company)</a:t>
            </a:r>
          </a:p>
          <a:p>
            <a:endParaRPr lang="en-US" sz="1200" dirty="0"/>
          </a:p>
          <a:p>
            <a:r>
              <a:rPr lang="en-US" sz="1200" dirty="0"/>
              <a:t>That means we are spending and using nearly half of our time waking time each day staring at the screen. </a:t>
            </a:r>
          </a:p>
          <a:p>
            <a:pPr defTabSz="195682">
              <a:defRPr/>
            </a:pPr>
            <a:endParaRPr lang="en-US" sz="1200" dirty="0"/>
          </a:p>
          <a:p>
            <a:r>
              <a:rPr lang="en-US" sz="1200" b="1" dirty="0"/>
              <a:t>Adults unlock there phone at least 150 times per day</a:t>
            </a:r>
            <a:r>
              <a:rPr lang="en-US" sz="1200" dirty="0"/>
              <a:t> and We tap, swipe, and click on our phones 2,617 times per day (</a:t>
            </a:r>
            <a:r>
              <a:rPr lang="en-US" sz="1200" dirty="0">
                <a:hlinkClick r:id="rId3"/>
              </a:rPr>
              <a:t>King Online University</a:t>
            </a:r>
            <a:r>
              <a:rPr lang="en-US" sz="1200" dirty="0"/>
              <a:t>).</a:t>
            </a:r>
          </a:p>
          <a:p>
            <a:r>
              <a:rPr lang="en-US" sz="1200" dirty="0"/>
              <a:t>https://www.inc.com/john-brandon/these-updated-stats-about-how-often-we-use-our-phones-will-humble-you.html</a:t>
            </a:r>
          </a:p>
          <a:p>
            <a:pPr defTabSz="195682">
              <a:defRPr/>
            </a:pPr>
            <a:endParaRPr lang="en-US" sz="1200" dirty="0"/>
          </a:p>
          <a:p>
            <a:pPr defTabSz="195682">
              <a:defRPr/>
            </a:pPr>
            <a:r>
              <a:rPr lang="en-US" sz="1200" dirty="0"/>
              <a:t>https://www.pewresearch.org/fact-tank/2021/03/26/about-three-in-ten-u-s-adults-say-they-are-almost-constantly-online/</a:t>
            </a:r>
          </a:p>
          <a:p>
            <a:pPr defTabSz="195682">
              <a:defRPr/>
            </a:pPr>
            <a:endParaRPr lang="en-US" sz="1200" dirty="0"/>
          </a:p>
          <a:p>
            <a:pPr defTabSz="195682">
              <a:defRPr/>
            </a:pPr>
            <a:r>
              <a:rPr lang="en-US" sz="1200" dirty="0"/>
              <a:t>A Guttman, (2023) https://www.statista.com/statistics/262340/daily-time-spent-with-digital-media-according-to-us-consumsers/</a:t>
            </a:r>
          </a:p>
          <a:p>
            <a:endParaRPr lang="en-US" sz="1200" dirty="0"/>
          </a:p>
          <a:p>
            <a:r>
              <a:rPr lang="en-US" sz="1200" dirty="0"/>
              <a:t>Howard, Jacqueline. “Americans at more than 10 hours a day on screens.” </a:t>
            </a:r>
            <a:r>
              <a:rPr lang="en-US" sz="1200" i="1" dirty="0"/>
              <a:t>CNN</a:t>
            </a:r>
            <a:r>
              <a:rPr lang="en-US" sz="1200" dirty="0"/>
              <a:t>, Cable News Network, 29 July 2016, www.cnn.com/2016/06/30/health/americans-screen-time-nielsen/index.html.</a:t>
            </a:r>
          </a:p>
        </p:txBody>
      </p:sp>
    </p:spTree>
    <p:extLst>
      <p:ext uri="{BB962C8B-B14F-4D97-AF65-F5344CB8AC3E}">
        <p14:creationId xmlns:p14="http://schemas.microsoft.com/office/powerpoint/2010/main" val="386492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https://meetcircle.com/pages/screen-time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AAP, around 7/hours per day 2021- https://www.aap.org/en/patient-care/media-and-children/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Tree>
    <p:extLst>
      <p:ext uri="{BB962C8B-B14F-4D97-AF65-F5344CB8AC3E}">
        <p14:creationId xmlns:p14="http://schemas.microsoft.com/office/powerpoint/2010/main" val="127142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sz="1200" dirty="0"/>
              <a:t>Kids are digital natives</a:t>
            </a:r>
          </a:p>
          <a:p>
            <a:endParaRPr lang="en-US" sz="1200" dirty="0"/>
          </a:p>
          <a:p>
            <a:r>
              <a:rPr lang="en-US" sz="1200" dirty="0"/>
              <a:t>Data from 2017   (2-10 year olds)</a:t>
            </a:r>
          </a:p>
          <a:p>
            <a:r>
              <a:rPr lang="en-US" sz="1200" dirty="0"/>
              <a:t>https://www.statista.com/chart/11651/screen-time-dominates-kids-play/</a:t>
            </a:r>
          </a:p>
          <a:p>
            <a:endParaRPr lang="en-US" sz="1200" dirty="0"/>
          </a:p>
          <a:p>
            <a:r>
              <a:rPr lang="en-US" sz="1200" dirty="0"/>
              <a:t>In general for all kids, the most common thing they do online is watch videos of all kinds and stream content,  next biggest category is social media and communication (messaging), then video gaming and the shopping.  </a:t>
            </a:r>
          </a:p>
          <a:p>
            <a:endParaRPr lang="en-US" sz="1200" dirty="0"/>
          </a:p>
          <a:p>
            <a:r>
              <a:rPr lang="en-US" sz="1200" dirty="0"/>
              <a:t>There are important gender dynamics to be aware of here as well– boys play more video games and watch videos while girls spend more time on social media and communicating with friends</a:t>
            </a:r>
          </a:p>
          <a:p>
            <a:endParaRPr lang="en-US" sz="1200" dirty="0"/>
          </a:p>
          <a:p>
            <a:r>
              <a:rPr lang="en-US" sz="1200" dirty="0"/>
              <a:t>Links to teen mental health crisis.  </a:t>
            </a:r>
          </a:p>
        </p:txBody>
      </p:sp>
    </p:spTree>
    <p:extLst>
      <p:ext uri="{BB962C8B-B14F-4D97-AF65-F5344CB8AC3E}">
        <p14:creationId xmlns:p14="http://schemas.microsoft.com/office/powerpoint/2010/main" val="114496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harmreduction.org/about-us/" TargetMode="External"/><Relationship Id="rId7" Type="http://schemas.openxmlformats.org/officeDocument/2006/relationships/hyperlink" Target="https://www.aap.org/en/patient-care/media-and-children/"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hyperlink" Target="https://gamequitters.com/" TargetMode="External"/><Relationship Id="rId5" Type="http://schemas.openxmlformats.org/officeDocument/2006/relationships/hyperlink" Target="https://www.commonsensemedia.org/articles/how-much-screen-time-is-ok-for-my-kids" TargetMode="External"/><Relationship Id="rId4" Type="http://schemas.openxmlformats.org/officeDocument/2006/relationships/hyperlink" Target="https://jfcsmpls.org/parent-coaching-interest-for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house.mn.gov/sessiondaily/Story/17045"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cnbc.com/2021/06/29/child-psychologist-explains-4-types-of-parenting-and-how-to-tell-which-is-right-for-you.html" TargetMode="External"/><Relationship Id="rId3" Type="http://schemas.openxmlformats.org/officeDocument/2006/relationships/hyperlink" Target="https://www.pewresearch.org/internet/2020/07/28/parenting-children-in-the-age-of-screens/" TargetMode="External"/><Relationship Id="rId7" Type="http://schemas.openxmlformats.org/officeDocument/2006/relationships/hyperlink" Target="https://securelist.com/children-report-2021/102527/"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hyperlink" Target="https://www.pewresearch.org/fact-tank/2021/03/26/about-three-in-ten-u-s-adults-say-they-are-almost-constantly-online/" TargetMode="External"/><Relationship Id="rId11" Type="http://schemas.openxmlformats.org/officeDocument/2006/relationships/hyperlink" Target="https://mottpoll.org/reports/top-health-concerns-kids-2020-during-pandemic" TargetMode="External"/><Relationship Id="rId5" Type="http://schemas.openxmlformats.org/officeDocument/2006/relationships/hyperlink" Target="https://www.inc.com/john-brandon/these-updated-stats-about-how-often-we-use-our-phones-will-humble-you.html" TargetMode="External"/><Relationship Id="rId10" Type="http://schemas.openxmlformats.org/officeDocument/2006/relationships/hyperlink" Target="https://www.therecoveryvillage.com/process-addiction/internet-addiction/internet-addiction-statistics/" TargetMode="External"/><Relationship Id="rId4" Type="http://schemas.openxmlformats.org/officeDocument/2006/relationships/hyperlink" Target="https://www.itstimetologoff.com/digital-addiction/" TargetMode="External"/><Relationship Id="rId9" Type="http://schemas.openxmlformats.org/officeDocument/2006/relationships/hyperlink" Target="https://www.stpaul.gov/sites/default/files/Media%20Root/Police/kids%20safety%20summer.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lpersky@jfcsmpls.org"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1540042"/>
            <a:ext cx="5385816" cy="1669502"/>
          </a:xfrm>
        </p:spPr>
        <p:txBody>
          <a:bodyPr/>
          <a:lstStyle/>
          <a:p>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043390" y="2534594"/>
            <a:ext cx="3946724" cy="878908"/>
          </a:xfrm>
        </p:spPr>
        <p:txBody>
          <a:bodyPr/>
          <a:lstStyle/>
          <a:p>
            <a:r>
              <a:rPr lang="en-US" b="1" dirty="0"/>
              <a:t>Leah Persky, PhD &amp; CFLE</a:t>
            </a:r>
          </a:p>
          <a:p>
            <a:r>
              <a:rPr lang="en-US" b="1" dirty="0"/>
              <a:t>Jewish Family and Children’s Service of Minneapolis</a:t>
            </a:r>
          </a:p>
          <a:p>
            <a:r>
              <a:rPr lang="en-US" b="1" dirty="0"/>
              <a:t>MREA 2023​</a:t>
            </a:r>
          </a:p>
          <a:p>
            <a:endParaRPr lang="en-US" b="1" dirty="0"/>
          </a:p>
        </p:txBody>
      </p:sp>
      <p:sp>
        <p:nvSpPr>
          <p:cNvPr id="5" name="TextBox 4">
            <a:extLst>
              <a:ext uri="{FF2B5EF4-FFF2-40B4-BE49-F238E27FC236}">
                <a16:creationId xmlns:a16="http://schemas.microsoft.com/office/drawing/2014/main" id="{3137BBDC-21DA-7426-72FC-2156CADDC1FA}"/>
              </a:ext>
            </a:extLst>
          </p:cNvPr>
          <p:cNvSpPr txBox="1"/>
          <p:nvPr/>
        </p:nvSpPr>
        <p:spPr>
          <a:xfrm>
            <a:off x="3098533" y="620467"/>
            <a:ext cx="6097604" cy="1631216"/>
          </a:xfrm>
          <a:prstGeom prst="rect">
            <a:avLst/>
          </a:prstGeom>
          <a:noFill/>
        </p:spPr>
        <p:txBody>
          <a:bodyPr wrap="square">
            <a:spAutoFit/>
          </a:bodyPr>
          <a:lstStyle/>
          <a:p>
            <a:pPr algn="ctr"/>
            <a:r>
              <a:rPr lang="en-US" sz="3200" b="1" dirty="0">
                <a:effectLst/>
                <a:latin typeface="Britannic Bold" panose="020B0903060703020204" pitchFamily="34" charset="0"/>
                <a:ea typeface="Calibri" panose="020F0502020204030204" pitchFamily="34" charset="0"/>
              </a:rPr>
              <a:t>Managing Screens using the Wisdom of Harm Reduction</a:t>
            </a:r>
            <a:endParaRPr lang="en-US" sz="3200" dirty="0">
              <a:effectLst/>
              <a:latin typeface="Britannic Bold" panose="020B0903060703020204" pitchFamily="34" charset="0"/>
              <a:ea typeface="Calibri" panose="020F0502020204030204" pitchFamily="34" charset="0"/>
            </a:endParaRPr>
          </a:p>
          <a:p>
            <a:pPr marL="0" marR="0" algn="ctr">
              <a:spcBef>
                <a:spcPts val="0"/>
              </a:spcBef>
              <a:spcAft>
                <a:spcPts val="0"/>
              </a:spcAft>
            </a:pPr>
            <a:endParaRPr lang="en-U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429000"/>
            <a:ext cx="6400800" cy="1115568"/>
          </a:xfrm>
        </p:spPr>
        <p:txBody>
          <a:bodyPr/>
          <a:lstStyle/>
          <a:p>
            <a:r>
              <a:rPr lang="en-US" sz="4400" b="1" dirty="0"/>
              <a:t>diverse impacts of ‘screen time’ </a:t>
            </a:r>
            <a:br>
              <a:rPr lang="en-US" sz="4400" b="1" dirty="0"/>
            </a:br>
            <a:br>
              <a:rPr lang="en-US" sz="4400" b="1" dirty="0"/>
            </a:b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5" name="Text Placeholder 4">
            <a:extLst>
              <a:ext uri="{FF2B5EF4-FFF2-40B4-BE49-F238E27FC236}">
                <a16:creationId xmlns:a16="http://schemas.microsoft.com/office/drawing/2014/main" id="{613F59C4-EC46-0717-B1BA-88F91528E59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292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587BC7-1323-BBEF-2D42-B38D3EF89BDC}"/>
              </a:ext>
            </a:extLst>
          </p:cNvPr>
          <p:cNvSpPr txBox="1"/>
          <p:nvPr/>
        </p:nvSpPr>
        <p:spPr>
          <a:xfrm>
            <a:off x="758952" y="1216152"/>
            <a:ext cx="10671048" cy="768096"/>
          </a:xfrm>
          <a:prstGeom prst="rect">
            <a:avLst/>
          </a:prstGeom>
        </p:spPr>
        <p:txBody>
          <a:bodyPr vert="horz" lIns="91440" tIns="45720" rIns="91440" bIns="45720" rtlCol="0" anchor="t">
            <a:normAutofit/>
          </a:bodyPr>
          <a:lstStyle/>
          <a:p>
            <a:pPr algn="ctr" defTabSz="914400">
              <a:spcBef>
                <a:spcPct val="0"/>
              </a:spcBef>
              <a:spcAft>
                <a:spcPts val="600"/>
              </a:spcAft>
            </a:pPr>
            <a:r>
              <a:rPr lang="en-US" sz="4400" b="1" cap="all" dirty="0">
                <a:solidFill>
                  <a:schemeClr val="accent6"/>
                </a:solidFill>
                <a:latin typeface="+mj-lt"/>
                <a:ea typeface="+mj-ea"/>
                <a:cs typeface="+mj-cs"/>
              </a:rPr>
              <a:t>Diverse Impacts</a:t>
            </a:r>
            <a:r>
              <a:rPr lang="en-US" sz="4400" b="1" kern="1200" cap="all" baseline="0" dirty="0">
                <a:solidFill>
                  <a:schemeClr val="accent6"/>
                </a:solidFill>
                <a:latin typeface="+mj-lt"/>
                <a:ea typeface="+mj-ea"/>
                <a:cs typeface="+mj-cs"/>
              </a:rPr>
              <a:t> </a:t>
            </a:r>
          </a:p>
        </p:txBody>
      </p:sp>
      <p:pic>
        <p:nvPicPr>
          <p:cNvPr id="3" name="Picture 2" descr="A child standing in front of a blackboard with writing on it">
            <a:extLst>
              <a:ext uri="{FF2B5EF4-FFF2-40B4-BE49-F238E27FC236}">
                <a16:creationId xmlns:a16="http://schemas.microsoft.com/office/drawing/2014/main" id="{1F1D3C92-989C-1EAB-7DB5-98980EAF10EF}"/>
              </a:ext>
            </a:extLst>
          </p:cNvPr>
          <p:cNvPicPr>
            <a:picLocks noChangeAspect="1"/>
          </p:cNvPicPr>
          <p:nvPr/>
        </p:nvPicPr>
        <p:blipFill rotWithShape="1">
          <a:blip r:embed="rId3"/>
          <a:srcRect t="26741" r="1" b="17476"/>
          <a:stretch/>
        </p:blipFill>
        <p:spPr>
          <a:xfrm>
            <a:off x="539496" y="2103120"/>
            <a:ext cx="11119104" cy="4434840"/>
          </a:xfrm>
          <a:prstGeom prst="rect">
            <a:avLst/>
          </a:prstGeom>
          <a:noFill/>
        </p:spPr>
      </p:pic>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a:xfrm>
            <a:off x="10945368" y="457200"/>
            <a:ext cx="987552" cy="274320"/>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11</a:t>
            </a:fld>
            <a:endParaRPr lang="en-US"/>
          </a:p>
        </p:txBody>
      </p:sp>
    </p:spTree>
    <p:extLst>
      <p:ext uri="{BB962C8B-B14F-4D97-AF65-F5344CB8AC3E}">
        <p14:creationId xmlns:p14="http://schemas.microsoft.com/office/powerpoint/2010/main" val="101640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5DD7AB-54DB-219C-76F9-EE027B2386FE}"/>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4" name="Title 3">
            <a:extLst>
              <a:ext uri="{FF2B5EF4-FFF2-40B4-BE49-F238E27FC236}">
                <a16:creationId xmlns:a16="http://schemas.microsoft.com/office/drawing/2014/main" id="{BEC57A66-2EE7-3D76-0F0E-319BE71543E1}"/>
              </a:ext>
            </a:extLst>
          </p:cNvPr>
          <p:cNvSpPr>
            <a:spLocks noGrp="1"/>
          </p:cNvSpPr>
          <p:nvPr>
            <p:ph type="title"/>
          </p:nvPr>
        </p:nvSpPr>
        <p:spPr>
          <a:xfrm>
            <a:off x="3986784" y="594360"/>
            <a:ext cx="8165592" cy="368638"/>
          </a:xfrm>
        </p:spPr>
        <p:txBody>
          <a:bodyPr/>
          <a:lstStyle/>
          <a:p>
            <a:r>
              <a:rPr lang="en-US" sz="3600" dirty="0"/>
              <a:t>Impacts on Health of Children</a:t>
            </a:r>
          </a:p>
        </p:txBody>
      </p:sp>
      <p:sp>
        <p:nvSpPr>
          <p:cNvPr id="5" name="Content Placeholder 4">
            <a:extLst>
              <a:ext uri="{FF2B5EF4-FFF2-40B4-BE49-F238E27FC236}">
                <a16:creationId xmlns:a16="http://schemas.microsoft.com/office/drawing/2014/main" id="{E62F5E5B-5F47-75D8-F621-43C34934B60B}"/>
              </a:ext>
            </a:extLst>
          </p:cNvPr>
          <p:cNvSpPr>
            <a:spLocks noGrp="1"/>
          </p:cNvSpPr>
          <p:nvPr>
            <p:ph sz="half" idx="2"/>
          </p:nvPr>
        </p:nvSpPr>
        <p:spPr>
          <a:xfrm>
            <a:off x="3685032" y="1828801"/>
            <a:ext cx="3741928" cy="3167740"/>
          </a:xfrm>
        </p:spPr>
        <p:txBody>
          <a:bodyPr/>
          <a:lstStyle/>
          <a:p>
            <a:pPr marL="0" indent="0">
              <a:buNone/>
            </a:pPr>
            <a:r>
              <a:rPr lang="en-US" sz="1800" b="1" dirty="0"/>
              <a:t>PROs</a:t>
            </a:r>
          </a:p>
          <a:p>
            <a:pPr marL="0" indent="0">
              <a:buNone/>
            </a:pPr>
            <a:endParaRPr lang="en-US" dirty="0"/>
          </a:p>
          <a:p>
            <a:pPr marL="0" indent="0">
              <a:buNone/>
            </a:pPr>
            <a:r>
              <a:rPr lang="en-US" sz="2400" b="1" dirty="0"/>
              <a:t>Connection &amp; Community</a:t>
            </a:r>
          </a:p>
          <a:p>
            <a:pPr marL="0" indent="0">
              <a:buNone/>
            </a:pPr>
            <a:r>
              <a:rPr lang="en-US" sz="2400" b="1" dirty="0"/>
              <a:t>Learning Opportunities</a:t>
            </a:r>
          </a:p>
          <a:p>
            <a:pPr marL="0" indent="0">
              <a:buNone/>
            </a:pPr>
            <a:r>
              <a:rPr lang="en-US" sz="2400" b="1" dirty="0"/>
              <a:t>Self-Expression </a:t>
            </a:r>
          </a:p>
          <a:p>
            <a:pPr marL="0" indent="0">
              <a:buNone/>
            </a:pPr>
            <a:r>
              <a:rPr lang="en-US" sz="2400" b="1" dirty="0"/>
              <a:t>Identity Formation</a:t>
            </a:r>
          </a:p>
          <a:p>
            <a:pPr marL="0" indent="0">
              <a:buNone/>
            </a:pPr>
            <a:r>
              <a:rPr lang="en-US" sz="2400" b="1" dirty="0"/>
              <a:t>Entertainment </a:t>
            </a:r>
          </a:p>
          <a:p>
            <a:pPr marL="0" indent="0">
              <a:buNone/>
            </a:pPr>
            <a:r>
              <a:rPr lang="en-US" sz="2400" b="1" dirty="0"/>
              <a:t>Fine motor skill development</a:t>
            </a:r>
          </a:p>
          <a:p>
            <a:pPr marL="0" indent="0">
              <a:buNone/>
            </a:pPr>
            <a:endParaRPr lang="en-US" dirty="0"/>
          </a:p>
          <a:p>
            <a:pPr marL="0" indent="0">
              <a:buNone/>
            </a:pPr>
            <a:endParaRPr lang="en-US" dirty="0"/>
          </a:p>
          <a:p>
            <a:pPr marL="0" indent="0">
              <a:buNone/>
            </a:pPr>
            <a:endParaRPr lang="en-US" dirty="0"/>
          </a:p>
        </p:txBody>
      </p:sp>
      <p:sp>
        <p:nvSpPr>
          <p:cNvPr id="6" name="Content Placeholder 5">
            <a:extLst>
              <a:ext uri="{FF2B5EF4-FFF2-40B4-BE49-F238E27FC236}">
                <a16:creationId xmlns:a16="http://schemas.microsoft.com/office/drawing/2014/main" id="{49615D48-8A87-B86E-220E-00FA51E8BBCB}"/>
              </a:ext>
            </a:extLst>
          </p:cNvPr>
          <p:cNvSpPr>
            <a:spLocks noGrp="1"/>
          </p:cNvSpPr>
          <p:nvPr>
            <p:ph sz="quarter" idx="4"/>
          </p:nvPr>
        </p:nvSpPr>
        <p:spPr>
          <a:xfrm>
            <a:off x="7601712" y="1828801"/>
            <a:ext cx="3741928" cy="4200240"/>
          </a:xfrm>
        </p:spPr>
        <p:txBody>
          <a:bodyPr/>
          <a:lstStyle/>
          <a:p>
            <a:pPr marL="0" indent="0">
              <a:buNone/>
            </a:pPr>
            <a:r>
              <a:rPr lang="en-US" sz="1800" b="1" dirty="0"/>
              <a:t>CONs</a:t>
            </a:r>
          </a:p>
          <a:p>
            <a:pPr marL="0" indent="0">
              <a:buNone/>
            </a:pPr>
            <a:endParaRPr lang="en-US" dirty="0"/>
          </a:p>
          <a:p>
            <a:pPr marL="0" indent="0">
              <a:buNone/>
            </a:pPr>
            <a:r>
              <a:rPr lang="en-US" sz="2400" b="1" dirty="0"/>
              <a:t>Negative impacts on sleep</a:t>
            </a:r>
          </a:p>
          <a:p>
            <a:pPr marL="0" indent="0">
              <a:buNone/>
            </a:pPr>
            <a:r>
              <a:rPr lang="en-US" sz="2400" b="1" dirty="0"/>
              <a:t>Mental health challenges</a:t>
            </a:r>
          </a:p>
          <a:p>
            <a:pPr marL="0" indent="0">
              <a:buNone/>
            </a:pPr>
            <a:r>
              <a:rPr lang="en-US" sz="2400" b="1" dirty="0"/>
              <a:t>Cyber-bullying</a:t>
            </a:r>
          </a:p>
          <a:p>
            <a:pPr marL="0" indent="0">
              <a:buNone/>
            </a:pPr>
            <a:r>
              <a:rPr lang="en-US" sz="2400" b="1" dirty="0"/>
              <a:t> Increased exposure to advertisements </a:t>
            </a:r>
          </a:p>
          <a:p>
            <a:pPr marL="0" indent="0">
              <a:buNone/>
            </a:pPr>
            <a:r>
              <a:rPr lang="en-US" sz="2400" b="1" dirty="0"/>
              <a:t>Body image &amp; confidence concerns</a:t>
            </a:r>
          </a:p>
          <a:p>
            <a:pPr marL="0" indent="0">
              <a:buNone/>
            </a:pPr>
            <a:r>
              <a:rPr lang="en-US" sz="2400" b="1" dirty="0"/>
              <a:t>Potential security concerns </a:t>
            </a:r>
          </a:p>
          <a:p>
            <a:pPr marL="0" indent="0">
              <a:buNone/>
            </a:pPr>
            <a:r>
              <a:rPr lang="en-US" sz="2400" b="1" dirty="0"/>
              <a:t>Obesity Risks Increase</a:t>
            </a:r>
          </a:p>
          <a:p>
            <a:pPr marL="0" indent="0">
              <a:buNone/>
            </a:pPr>
            <a:r>
              <a:rPr lang="en-US" sz="2400" b="1" dirty="0"/>
              <a:t>Developmental Concerns*</a:t>
            </a:r>
          </a:p>
          <a:p>
            <a:pPr marL="0" indent="0">
              <a:buNone/>
            </a:pPr>
            <a:endParaRPr lang="en-US" sz="2400" dirty="0"/>
          </a:p>
        </p:txBody>
      </p:sp>
      <p:sp>
        <p:nvSpPr>
          <p:cNvPr id="11" name="TextBox 10">
            <a:extLst>
              <a:ext uri="{FF2B5EF4-FFF2-40B4-BE49-F238E27FC236}">
                <a16:creationId xmlns:a16="http://schemas.microsoft.com/office/drawing/2014/main" id="{C9E6D4E7-6F1A-7C53-5BC7-C8CAD4146E80}"/>
              </a:ext>
            </a:extLst>
          </p:cNvPr>
          <p:cNvSpPr txBox="1"/>
          <p:nvPr/>
        </p:nvSpPr>
        <p:spPr>
          <a:xfrm>
            <a:off x="4045204" y="5902111"/>
            <a:ext cx="7519416"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09762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2BEA8D-D1FA-373B-EF8B-901FAFAD2B89}"/>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4" name="Title 3">
            <a:extLst>
              <a:ext uri="{FF2B5EF4-FFF2-40B4-BE49-F238E27FC236}">
                <a16:creationId xmlns:a16="http://schemas.microsoft.com/office/drawing/2014/main" id="{B6EFB4E9-F890-81C2-9F5C-EA8063B5496F}"/>
              </a:ext>
            </a:extLst>
          </p:cNvPr>
          <p:cNvSpPr>
            <a:spLocks noGrp="1"/>
          </p:cNvSpPr>
          <p:nvPr>
            <p:ph type="title"/>
          </p:nvPr>
        </p:nvSpPr>
        <p:spPr>
          <a:xfrm>
            <a:off x="3986784" y="987552"/>
            <a:ext cx="8165592" cy="768096"/>
          </a:xfrm>
        </p:spPr>
        <p:txBody>
          <a:bodyPr/>
          <a:lstStyle/>
          <a:p>
            <a:r>
              <a:rPr lang="en-US" dirty="0"/>
              <a:t>Inconclusive</a:t>
            </a:r>
          </a:p>
        </p:txBody>
      </p:sp>
      <p:sp>
        <p:nvSpPr>
          <p:cNvPr id="5" name="Content Placeholder 4">
            <a:extLst>
              <a:ext uri="{FF2B5EF4-FFF2-40B4-BE49-F238E27FC236}">
                <a16:creationId xmlns:a16="http://schemas.microsoft.com/office/drawing/2014/main" id="{AD18617D-988C-44A0-9234-EEF5B4BD1B8E}"/>
              </a:ext>
            </a:extLst>
          </p:cNvPr>
          <p:cNvSpPr>
            <a:spLocks noGrp="1"/>
          </p:cNvSpPr>
          <p:nvPr>
            <p:ph sz="half" idx="2"/>
          </p:nvPr>
        </p:nvSpPr>
        <p:spPr>
          <a:xfrm>
            <a:off x="3517343" y="1755648"/>
            <a:ext cx="7843764" cy="5075364"/>
          </a:xfrm>
        </p:spPr>
        <p:txBody>
          <a:bodyPr/>
          <a:lstStyle/>
          <a:p>
            <a:r>
              <a:rPr lang="en-US" sz="2400" dirty="0"/>
              <a:t>Causation is hard to establish</a:t>
            </a:r>
          </a:p>
          <a:p>
            <a:r>
              <a:rPr lang="en-US" sz="2400" dirty="0"/>
              <a:t>Correlation and Association present, but. . . </a:t>
            </a:r>
          </a:p>
          <a:p>
            <a:r>
              <a:rPr lang="en-US" sz="2400" dirty="0"/>
              <a:t>Evidence is complex, there are many variables</a:t>
            </a:r>
          </a:p>
          <a:p>
            <a:r>
              <a:rPr lang="en-US" sz="2400" dirty="0"/>
              <a:t>Often reliant on teen self-reporting- negativity bias</a:t>
            </a:r>
          </a:p>
          <a:p>
            <a:r>
              <a:rPr lang="en-US" sz="2400" dirty="0"/>
              <a:t>Gen Z are the first fully digital natives (born in mid to late 1990’s)</a:t>
            </a:r>
          </a:p>
          <a:p>
            <a:pPr marL="0" indent="0">
              <a:buNone/>
            </a:pPr>
            <a:endParaRPr lang="en-US" sz="2400" dirty="0"/>
          </a:p>
          <a:p>
            <a:pPr marL="0" indent="0">
              <a:buNone/>
            </a:pPr>
            <a:r>
              <a:rPr lang="en-US" sz="2400" b="1" dirty="0"/>
              <a:t>What we often hear in the news: </a:t>
            </a:r>
            <a:endParaRPr lang="en-US" sz="2400" dirty="0"/>
          </a:p>
          <a:p>
            <a:r>
              <a:rPr lang="en-US" sz="2400" dirty="0"/>
              <a:t>Shorter attention span</a:t>
            </a:r>
          </a:p>
          <a:p>
            <a:r>
              <a:rPr lang="en-US" sz="2400" dirty="0"/>
              <a:t>Correlation between depression and social media use in teens</a:t>
            </a:r>
          </a:p>
          <a:p>
            <a:r>
              <a:rPr lang="en-US" sz="2400" dirty="0"/>
              <a:t>Safety concerns </a:t>
            </a:r>
          </a:p>
          <a:p>
            <a:pPr marL="0" indent="0">
              <a:buNone/>
            </a:pPr>
            <a:endParaRPr lang="en-US" sz="2400" dirty="0"/>
          </a:p>
        </p:txBody>
      </p:sp>
    </p:spTree>
    <p:extLst>
      <p:ext uri="{BB962C8B-B14F-4D97-AF65-F5344CB8AC3E}">
        <p14:creationId xmlns:p14="http://schemas.microsoft.com/office/powerpoint/2010/main" val="153138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1F6F-060F-5A1E-8603-22AA3761942B}"/>
              </a:ext>
            </a:extLst>
          </p:cNvPr>
          <p:cNvSpPr txBox="1"/>
          <p:nvPr/>
        </p:nvSpPr>
        <p:spPr>
          <a:xfrm>
            <a:off x="768096" y="303881"/>
            <a:ext cx="10671048" cy="768096"/>
          </a:xfrm>
          <a:prstGeom prst="rect">
            <a:avLst/>
          </a:prstGeom>
        </p:spPr>
        <p:txBody>
          <a:bodyPr vert="horz" lIns="91440" tIns="45720" rIns="91440" bIns="45720" rtlCol="0" anchor="t">
            <a:normAutofit/>
          </a:bodyPr>
          <a:lstStyle/>
          <a:p>
            <a:pPr algn="ctr" defTabSz="914400">
              <a:spcBef>
                <a:spcPct val="0"/>
              </a:spcBef>
              <a:spcAft>
                <a:spcPts val="600"/>
              </a:spcAft>
            </a:pPr>
            <a:r>
              <a:rPr lang="en-US" sz="4400" b="1" kern="1200" cap="all" baseline="0" dirty="0">
                <a:solidFill>
                  <a:schemeClr val="accent6"/>
                </a:solidFill>
                <a:latin typeface="+mj-lt"/>
                <a:ea typeface="+mj-ea"/>
                <a:cs typeface="+mj-cs"/>
              </a:rPr>
              <a:t>Why is this so hard?</a:t>
            </a:r>
          </a:p>
        </p:txBody>
      </p:sp>
      <p:pic>
        <p:nvPicPr>
          <p:cNvPr id="7" name="Content Placeholder 6" descr="A picture containing text">
            <a:extLst>
              <a:ext uri="{FF2B5EF4-FFF2-40B4-BE49-F238E27FC236}">
                <a16:creationId xmlns:a16="http://schemas.microsoft.com/office/drawing/2014/main" id="{7E44841A-B567-1132-47C6-AD7F84288127}"/>
              </a:ext>
            </a:extLst>
          </p:cNvPr>
          <p:cNvPicPr>
            <a:picLocks noGrp="1" noChangeAspect="1"/>
          </p:cNvPicPr>
          <p:nvPr>
            <p:ph sz="half" idx="1"/>
          </p:nvPr>
        </p:nvPicPr>
        <p:blipFill rotWithShape="1">
          <a:blip r:embed="rId3"/>
          <a:srcRect r="1" b="26817"/>
          <a:stretch/>
        </p:blipFill>
        <p:spPr>
          <a:xfrm>
            <a:off x="274320" y="1071977"/>
            <a:ext cx="7373654" cy="5198426"/>
          </a:xfrm>
          <a:noFill/>
        </p:spPr>
      </p:pic>
      <p:sp>
        <p:nvSpPr>
          <p:cNvPr id="12" name="Slide Number Placeholder 4">
            <a:extLst>
              <a:ext uri="{FF2B5EF4-FFF2-40B4-BE49-F238E27FC236}">
                <a16:creationId xmlns:a16="http://schemas.microsoft.com/office/drawing/2014/main" id="{C14E8C77-4434-3E8E-FA35-831758A16BE4}"/>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14</a:t>
            </a:fld>
            <a:endParaRPr lang="en-US"/>
          </a:p>
        </p:txBody>
      </p:sp>
      <p:sp>
        <p:nvSpPr>
          <p:cNvPr id="5" name="Slide Number Placeholder 4" hidden="1">
            <a:extLst>
              <a:ext uri="{FF2B5EF4-FFF2-40B4-BE49-F238E27FC236}">
                <a16:creationId xmlns:a16="http://schemas.microsoft.com/office/drawing/2014/main" id="{88B5A990-F762-8DDB-DE88-473BBD070D93}"/>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14</a:t>
            </a:fld>
            <a:endParaRPr lang="en-US"/>
          </a:p>
        </p:txBody>
      </p:sp>
      <p:pic>
        <p:nvPicPr>
          <p:cNvPr id="6" name="Picture 5" descr="A person with her hands on her cheeks&#10;&#10;Description automatically generated">
            <a:extLst>
              <a:ext uri="{FF2B5EF4-FFF2-40B4-BE49-F238E27FC236}">
                <a16:creationId xmlns:a16="http://schemas.microsoft.com/office/drawing/2014/main" id="{D6634B9B-DD1F-38C0-94E4-21B382534170}"/>
              </a:ext>
            </a:extLst>
          </p:cNvPr>
          <p:cNvPicPr>
            <a:picLocks noChangeAspect="1"/>
          </p:cNvPicPr>
          <p:nvPr/>
        </p:nvPicPr>
        <p:blipFill>
          <a:blip r:embed="rId4"/>
          <a:stretch>
            <a:fillRect/>
          </a:stretch>
        </p:blipFill>
        <p:spPr>
          <a:xfrm>
            <a:off x="7950350" y="1537693"/>
            <a:ext cx="3662408" cy="4732710"/>
          </a:xfrm>
          <a:prstGeom prst="rect">
            <a:avLst/>
          </a:prstGeom>
        </p:spPr>
      </p:pic>
    </p:spTree>
    <p:extLst>
      <p:ext uri="{BB962C8B-B14F-4D97-AF65-F5344CB8AC3E}">
        <p14:creationId xmlns:p14="http://schemas.microsoft.com/office/powerpoint/2010/main" val="207211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758952" y="809026"/>
            <a:ext cx="10671048" cy="942268"/>
          </a:xfrm>
        </p:spPr>
        <p:style>
          <a:lnRef idx="1">
            <a:schemeClr val="accent2"/>
          </a:lnRef>
          <a:fillRef idx="2">
            <a:schemeClr val="accent2"/>
          </a:fillRef>
          <a:effectRef idx="1">
            <a:schemeClr val="accent2"/>
          </a:effectRef>
          <a:fontRef idx="minor">
            <a:schemeClr val="dk1"/>
          </a:fontRef>
        </p:style>
        <p:txBody>
          <a:bodyPr/>
          <a:lstStyle/>
          <a:p>
            <a:r>
              <a:rPr lang="en-US" dirty="0"/>
              <a:t>Why Is This so hard?</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15</a:t>
            </a:fld>
            <a:endParaRPr lang="en-US" dirty="0"/>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p:txBody>
          <a:bodyPr/>
          <a:lstStyle/>
          <a:p>
            <a:r>
              <a:rPr lang="en-US" dirty="0"/>
              <a:t>SCREENS are a Huge Help</a:t>
            </a:r>
          </a:p>
          <a:p>
            <a:endParaRPr lang="en-US" dirty="0"/>
          </a:p>
        </p:txBody>
      </p:sp>
      <p:pic>
        <p:nvPicPr>
          <p:cNvPr id="72" name="Picture Placeholder 71" descr="abacus icon">
            <a:extLst>
              <a:ext uri="{FF2B5EF4-FFF2-40B4-BE49-F238E27FC236}">
                <a16:creationId xmlns:a16="http://schemas.microsoft.com/office/drawing/2014/main" id="{FD5AE93E-9743-FD3B-C935-638BF9D159CC}"/>
              </a:ext>
            </a:extLst>
          </p:cNvPr>
          <p:cNvPicPr>
            <a:picLocks noGrp="1" noChangeAspect="1"/>
          </p:cNvPicPr>
          <p:nvPr>
            <p:ph type="pic" sz="quarter" idx="23"/>
          </p:nvPr>
        </p:nvPicPr>
        <p:blipFill rotWithShape="1">
          <a:blip r:embed="rId3"/>
          <a:srcRect/>
          <a:stretch/>
        </p:blipFill>
        <p:spPr/>
      </p:pic>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a:xfrm>
            <a:off x="992124" y="3950208"/>
            <a:ext cx="2770632" cy="2206752"/>
          </a:xfrm>
        </p:spPr>
        <p:txBody>
          <a:bodyPr/>
          <a:lstStyle/>
          <a:p>
            <a:pPr marL="0" indent="0">
              <a:buNone/>
            </a:pPr>
            <a:endParaRPr lang="en-US" dirty="0"/>
          </a:p>
          <a:p>
            <a:pPr marL="0" indent="0">
              <a:buNone/>
            </a:pPr>
            <a:r>
              <a:rPr lang="en-US" dirty="0"/>
              <a:t> - </a:t>
            </a:r>
            <a:r>
              <a:rPr lang="en-US" sz="2800" i="1" dirty="0"/>
              <a:t>Babysitter</a:t>
            </a:r>
            <a:r>
              <a:rPr lang="en-US" sz="2800" dirty="0"/>
              <a:t> especially for younger children</a:t>
            </a:r>
          </a:p>
          <a:p>
            <a:pPr marL="0" indent="0">
              <a:buNone/>
            </a:pPr>
            <a:r>
              <a:rPr lang="en-US" sz="2800" dirty="0"/>
              <a:t>-Timesaver</a:t>
            </a:r>
          </a:p>
        </p:txBody>
      </p:sp>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p:txBody>
          <a:bodyPr/>
          <a:lstStyle/>
          <a:p>
            <a:r>
              <a:rPr lang="en-US" dirty="0"/>
              <a:t>Being a ROLE MODEL IS HARD</a:t>
            </a:r>
          </a:p>
          <a:p>
            <a:endParaRPr lang="en-US" dirty="0"/>
          </a:p>
          <a:p>
            <a:endParaRPr lang="en-US" dirty="0"/>
          </a:p>
        </p:txBody>
      </p:sp>
      <p:pic>
        <p:nvPicPr>
          <p:cNvPr id="76" name="Picture Placeholder 75" descr="Chevron arrows with solid fill">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a:blip r:embed="rId4">
            <a:extLst>
              <a:ext uri="{96DAC541-7B7A-43D3-8B79-37D633B846F1}">
                <asvg:svgBlip xmlns:asvg="http://schemas.microsoft.com/office/drawing/2016/SVG/main" r:embed="rId5"/>
              </a:ext>
            </a:extLst>
          </a:blip>
          <a:srcRect/>
          <a:stretch/>
        </p:blipFill>
        <p:spPr>
          <a:xfrm>
            <a:off x="5641848" y="2269078"/>
            <a:ext cx="932688" cy="932688"/>
          </a:xfrm>
        </p:spPr>
      </p:pic>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a:xfrm>
            <a:off x="4722876" y="4071256"/>
            <a:ext cx="2770632" cy="2085703"/>
          </a:xfrm>
        </p:spPr>
        <p:txBody>
          <a:bodyPr/>
          <a:lstStyle/>
          <a:p>
            <a:pPr marL="0" indent="0">
              <a:buNone/>
            </a:pPr>
            <a:r>
              <a:rPr lang="en-US" sz="2400" dirty="0"/>
              <a:t>Modeling the behavior we want to see in our children/students is a challenge</a:t>
            </a:r>
            <a:endParaRPr lang="en-US" dirty="0"/>
          </a:p>
        </p:txBody>
      </p:sp>
      <p:sp>
        <p:nvSpPr>
          <p:cNvPr id="4" name="Text Placeholder 3">
            <a:extLst>
              <a:ext uri="{FF2B5EF4-FFF2-40B4-BE49-F238E27FC236}">
                <a16:creationId xmlns:a16="http://schemas.microsoft.com/office/drawing/2014/main" id="{03745CA7-A767-9133-8871-800B16D5D722}"/>
              </a:ext>
            </a:extLst>
          </p:cNvPr>
          <p:cNvSpPr>
            <a:spLocks noGrp="1"/>
          </p:cNvSpPr>
          <p:nvPr>
            <p:ph type="body" sz="quarter" idx="17"/>
          </p:nvPr>
        </p:nvSpPr>
        <p:spPr/>
        <p:txBody>
          <a:bodyPr/>
          <a:lstStyle/>
          <a:p>
            <a:r>
              <a:rPr lang="en-US" dirty="0"/>
              <a:t>Feelings of overwhelm</a:t>
            </a:r>
          </a:p>
        </p:txBody>
      </p:sp>
      <p:pic>
        <p:nvPicPr>
          <p:cNvPr id="80" name="Picture Placeholder 79" descr="chain link icon">
            <a:extLst>
              <a:ext uri="{FF2B5EF4-FFF2-40B4-BE49-F238E27FC236}">
                <a16:creationId xmlns:a16="http://schemas.microsoft.com/office/drawing/2014/main" id="{FCC17566-BE36-5CE0-25C6-8AC132D1479D}"/>
              </a:ext>
            </a:extLst>
          </p:cNvPr>
          <p:cNvPicPr>
            <a:picLocks noGrp="1" noChangeAspect="1"/>
          </p:cNvPicPr>
          <p:nvPr>
            <p:ph type="pic" sz="quarter" idx="24"/>
          </p:nvPr>
        </p:nvPicPr>
        <p:blipFill rotWithShape="1">
          <a:blip r:embed="rId6"/>
          <a:srcRect t="85" b="85"/>
          <a:stretch/>
        </p:blipFill>
        <p:spPr/>
      </p:pic>
      <p:sp>
        <p:nvSpPr>
          <p:cNvPr id="8" name="Text Placeholder 7">
            <a:extLst>
              <a:ext uri="{FF2B5EF4-FFF2-40B4-BE49-F238E27FC236}">
                <a16:creationId xmlns:a16="http://schemas.microsoft.com/office/drawing/2014/main" id="{7063C991-877C-CD1D-A03D-547E04121FE0}"/>
              </a:ext>
            </a:extLst>
          </p:cNvPr>
          <p:cNvSpPr>
            <a:spLocks noGrp="1"/>
          </p:cNvSpPr>
          <p:nvPr>
            <p:ph type="body" sz="quarter" idx="22"/>
          </p:nvPr>
        </p:nvSpPr>
        <p:spPr>
          <a:xfrm>
            <a:off x="8371332" y="3698530"/>
            <a:ext cx="2770632" cy="2702270"/>
          </a:xfrm>
        </p:spPr>
        <p:txBody>
          <a:bodyPr/>
          <a:lstStyle/>
          <a:p>
            <a:pPr marL="0" indent="0">
              <a:buNone/>
            </a:pPr>
            <a:r>
              <a:rPr lang="en-US" sz="2400" dirty="0"/>
              <a:t>- There is so much to learn &amp; monitor </a:t>
            </a:r>
          </a:p>
          <a:p>
            <a:pPr marL="0" indent="0">
              <a:buNone/>
            </a:pPr>
            <a:r>
              <a:rPr lang="en-US" sz="2400" dirty="0"/>
              <a:t>- I am not “techy”</a:t>
            </a:r>
          </a:p>
          <a:p>
            <a:pPr marL="0" indent="0">
              <a:buNone/>
            </a:pPr>
            <a:r>
              <a:rPr lang="en-US" sz="2400" dirty="0"/>
              <a:t>- I don’t want all those apps</a:t>
            </a:r>
          </a:p>
          <a:p>
            <a:pPr marL="0" indent="0">
              <a:buNone/>
            </a:pPr>
            <a:r>
              <a:rPr lang="en-US" sz="2400" dirty="0"/>
              <a:t>- Confusion &amp; Drama</a:t>
            </a:r>
          </a:p>
        </p:txBody>
      </p:sp>
    </p:spTree>
    <p:extLst>
      <p:ext uri="{BB962C8B-B14F-4D97-AF65-F5344CB8AC3E}">
        <p14:creationId xmlns:p14="http://schemas.microsoft.com/office/powerpoint/2010/main" val="24990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7B45-0661-A814-28F8-A82FF28E0F29}"/>
              </a:ext>
            </a:extLst>
          </p:cNvPr>
          <p:cNvSpPr>
            <a:spLocks noGrp="1"/>
          </p:cNvSpPr>
          <p:nvPr>
            <p:ph type="title"/>
          </p:nvPr>
        </p:nvSpPr>
        <p:spPr>
          <a:xfrm>
            <a:off x="758952" y="551145"/>
            <a:ext cx="10671048" cy="1433103"/>
          </a:xfrm>
        </p:spPr>
        <p:txBody>
          <a:bodyPr anchor="t">
            <a:normAutofit fontScale="90000"/>
          </a:bodyPr>
          <a:lstStyle/>
          <a:p>
            <a:pPr>
              <a:lnSpc>
                <a:spcPct val="90000"/>
              </a:lnSpc>
            </a:pPr>
            <a:br>
              <a:rPr lang="en-US" sz="3100" dirty="0"/>
            </a:br>
            <a:r>
              <a:rPr lang="en-US" sz="3100" dirty="0"/>
              <a:t>How and Why Location Matters</a:t>
            </a:r>
            <a:br>
              <a:rPr lang="en-US" sz="3100" dirty="0"/>
            </a:br>
            <a:r>
              <a:rPr lang="en-US" sz="3100" dirty="0"/>
              <a:t>Strength &amp; Challenges for Rural Areas</a:t>
            </a:r>
            <a:br>
              <a:rPr lang="en-US" sz="3100" dirty="0"/>
            </a:br>
            <a:endParaRPr lang="en-US" sz="3100" dirty="0"/>
          </a:p>
        </p:txBody>
      </p:sp>
      <p:pic>
        <p:nvPicPr>
          <p:cNvPr id="1026" name="Picture 2" descr="USDA's Torres Small says defining 'rural' broadband is a challenge">
            <a:extLst>
              <a:ext uri="{FF2B5EF4-FFF2-40B4-BE49-F238E27FC236}">
                <a16:creationId xmlns:a16="http://schemas.microsoft.com/office/drawing/2014/main" id="{B6D654D0-688D-DE43-0481-826B010A546D}"/>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26706" r="1" b="4527"/>
          <a:stretch/>
        </p:blipFill>
        <p:spPr bwMode="auto">
          <a:xfrm>
            <a:off x="539496" y="2103120"/>
            <a:ext cx="11119104" cy="4434840"/>
          </a:xfrm>
          <a:prstGeom prst="rect">
            <a:avLst/>
          </a:prstGeom>
          <a:solidFill>
            <a:srgbClr val="FFFFFF"/>
          </a:solidFill>
        </p:spPr>
      </p:pic>
      <p:sp>
        <p:nvSpPr>
          <p:cNvPr id="4" name="Slide Number Placeholder 3">
            <a:extLst>
              <a:ext uri="{FF2B5EF4-FFF2-40B4-BE49-F238E27FC236}">
                <a16:creationId xmlns:a16="http://schemas.microsoft.com/office/drawing/2014/main" id="{E3E2F543-540D-E1AD-51BA-8A13CB794358}"/>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16</a:t>
            </a:fld>
            <a:endParaRPr lang="en-US"/>
          </a:p>
        </p:txBody>
      </p:sp>
    </p:spTree>
    <p:extLst>
      <p:ext uri="{BB962C8B-B14F-4D97-AF65-F5344CB8AC3E}">
        <p14:creationId xmlns:p14="http://schemas.microsoft.com/office/powerpoint/2010/main" val="150143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map of the united states&#10;&#10;Description automatically generated">
            <a:extLst>
              <a:ext uri="{FF2B5EF4-FFF2-40B4-BE49-F238E27FC236}">
                <a16:creationId xmlns:a16="http://schemas.microsoft.com/office/drawing/2014/main" id="{3699D649-86A5-D9AE-813F-D1D6F0FBD9F0}"/>
              </a:ext>
            </a:extLst>
          </p:cNvPr>
          <p:cNvPicPr>
            <a:picLocks noGrp="1" noChangeAspect="1"/>
          </p:cNvPicPr>
          <p:nvPr>
            <p:ph type="pic" sz="quarter" idx="13"/>
          </p:nvPr>
        </p:nvPicPr>
        <p:blipFill>
          <a:blip r:embed="rId3"/>
          <a:stretch/>
        </p:blipFill>
        <p:spPr>
          <a:xfrm>
            <a:off x="120650" y="277003"/>
            <a:ext cx="11950700" cy="6303994"/>
          </a:xfrm>
          <a:noFill/>
        </p:spPr>
      </p:pic>
      <p:sp>
        <p:nvSpPr>
          <p:cNvPr id="5" name="Slide Number Placeholder 4" hidden="1">
            <a:extLst>
              <a:ext uri="{FF2B5EF4-FFF2-40B4-BE49-F238E27FC236}">
                <a16:creationId xmlns:a16="http://schemas.microsoft.com/office/drawing/2014/main" id="{E9FFD20D-4E1E-39EF-7283-46BEB58A5BA2}"/>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17</a:t>
            </a:fld>
            <a:endParaRPr lang="en-US"/>
          </a:p>
        </p:txBody>
      </p:sp>
    </p:spTree>
    <p:extLst>
      <p:ext uri="{BB962C8B-B14F-4D97-AF65-F5344CB8AC3E}">
        <p14:creationId xmlns:p14="http://schemas.microsoft.com/office/powerpoint/2010/main" val="145175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96AA-2196-1B91-7B37-4B5014333F54}"/>
              </a:ext>
            </a:extLst>
          </p:cNvPr>
          <p:cNvSpPr>
            <a:spLocks noGrp="1"/>
          </p:cNvSpPr>
          <p:nvPr>
            <p:ph type="title"/>
          </p:nvPr>
        </p:nvSpPr>
        <p:spPr>
          <a:xfrm>
            <a:off x="758952" y="889348"/>
            <a:ext cx="10671048" cy="826718"/>
          </a:xfrm>
        </p:spPr>
        <p:txBody>
          <a:bodyPr/>
          <a:lstStyle/>
          <a:p>
            <a:r>
              <a:rPr lang="en-US" dirty="0"/>
              <a:t>Strengths</a:t>
            </a:r>
          </a:p>
        </p:txBody>
      </p:sp>
      <p:sp>
        <p:nvSpPr>
          <p:cNvPr id="3" name="Content Placeholder 2">
            <a:extLst>
              <a:ext uri="{FF2B5EF4-FFF2-40B4-BE49-F238E27FC236}">
                <a16:creationId xmlns:a16="http://schemas.microsoft.com/office/drawing/2014/main" id="{AF429293-A190-CDE5-915C-58E766AAB854}"/>
              </a:ext>
            </a:extLst>
          </p:cNvPr>
          <p:cNvSpPr>
            <a:spLocks noGrp="1"/>
          </p:cNvSpPr>
          <p:nvPr>
            <p:ph sz="half" idx="1"/>
          </p:nvPr>
        </p:nvSpPr>
        <p:spPr/>
        <p:txBody>
          <a:bodyPr/>
          <a:lstStyle/>
          <a:p>
            <a:r>
              <a:rPr lang="en-US" sz="3200" dirty="0"/>
              <a:t>Close Knit Communities with strong community bonds</a:t>
            </a:r>
          </a:p>
          <a:p>
            <a:r>
              <a:rPr lang="en-US" sz="3200" dirty="0"/>
              <a:t>Cleaner environments and more outdoor activities </a:t>
            </a:r>
          </a:p>
          <a:p>
            <a:r>
              <a:rPr lang="en-US" sz="3200" dirty="0"/>
              <a:t>Lower levels of crime</a:t>
            </a:r>
          </a:p>
          <a:p>
            <a:r>
              <a:rPr lang="en-US" sz="3200" dirty="0"/>
              <a:t>Culture of innovation and adaptability</a:t>
            </a:r>
          </a:p>
          <a:p>
            <a:r>
              <a:rPr lang="en-US" sz="3200" dirty="0"/>
              <a:t>Lower levels of stress</a:t>
            </a:r>
          </a:p>
          <a:p>
            <a:r>
              <a:rPr lang="en-US" sz="3200" dirty="0"/>
              <a:t>Lower cost of living</a:t>
            </a:r>
          </a:p>
          <a:p>
            <a:r>
              <a:rPr lang="en-US" sz="3200" dirty="0"/>
              <a:t>Increasingly diverse</a:t>
            </a:r>
          </a:p>
          <a:p>
            <a:r>
              <a:rPr lang="en-US" sz="3200" dirty="0"/>
              <a:t>Strong economic contributors to state revenue </a:t>
            </a:r>
          </a:p>
        </p:txBody>
      </p:sp>
      <p:sp>
        <p:nvSpPr>
          <p:cNvPr id="5" name="Slide Number Placeholder 4">
            <a:extLst>
              <a:ext uri="{FF2B5EF4-FFF2-40B4-BE49-F238E27FC236}">
                <a16:creationId xmlns:a16="http://schemas.microsoft.com/office/drawing/2014/main" id="{42CD2E0F-D5ED-6A8F-C546-F491EF944770}"/>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260905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DB4D-9F9F-8D03-9C7B-8E46B86C37AE}"/>
              </a:ext>
            </a:extLst>
          </p:cNvPr>
          <p:cNvSpPr>
            <a:spLocks noGrp="1"/>
          </p:cNvSpPr>
          <p:nvPr>
            <p:ph type="title"/>
          </p:nvPr>
        </p:nvSpPr>
        <p:spPr>
          <a:xfrm>
            <a:off x="768096" y="731520"/>
            <a:ext cx="10671048" cy="768096"/>
          </a:xfrm>
        </p:spPr>
        <p:txBody>
          <a:bodyPr/>
          <a:lstStyle/>
          <a:p>
            <a:r>
              <a:rPr lang="en-US" dirty="0"/>
              <a:t>Challenges</a:t>
            </a:r>
          </a:p>
        </p:txBody>
      </p:sp>
      <p:sp>
        <p:nvSpPr>
          <p:cNvPr id="3" name="Content Placeholder 2">
            <a:extLst>
              <a:ext uri="{FF2B5EF4-FFF2-40B4-BE49-F238E27FC236}">
                <a16:creationId xmlns:a16="http://schemas.microsoft.com/office/drawing/2014/main" id="{CEFE07DC-7B22-9455-1CE9-B4E60DFD3EFF}"/>
              </a:ext>
            </a:extLst>
          </p:cNvPr>
          <p:cNvSpPr>
            <a:spLocks noGrp="1"/>
          </p:cNvSpPr>
          <p:nvPr>
            <p:ph sz="half" idx="1"/>
          </p:nvPr>
        </p:nvSpPr>
        <p:spPr>
          <a:xfrm>
            <a:off x="539496" y="1678488"/>
            <a:ext cx="11119104" cy="4859472"/>
          </a:xfrm>
        </p:spPr>
        <p:txBody>
          <a:bodyPr/>
          <a:lstStyle/>
          <a:p>
            <a:r>
              <a:rPr lang="en-US" sz="2800" dirty="0"/>
              <a:t>Policy often geared towards urban schools, needs of rural schools often neglected or not seen</a:t>
            </a:r>
          </a:p>
          <a:p>
            <a:r>
              <a:rPr lang="en-US" sz="2800" dirty="0"/>
              <a:t>Fewer mental health professionals to support community</a:t>
            </a:r>
          </a:p>
          <a:p>
            <a:r>
              <a:rPr lang="en-US" sz="2800" dirty="0"/>
              <a:t>Uneven access to high quality internet connections</a:t>
            </a:r>
          </a:p>
          <a:p>
            <a:r>
              <a:rPr lang="en-US" sz="2800" dirty="0"/>
              <a:t>Transportation challenges </a:t>
            </a:r>
          </a:p>
          <a:p>
            <a:r>
              <a:rPr lang="en-US" sz="2800" dirty="0"/>
              <a:t>Teacher recruitment and retention hits many rural areas especially hard</a:t>
            </a:r>
          </a:p>
          <a:p>
            <a:r>
              <a:rPr lang="en-US" sz="2800" dirty="0"/>
              <a:t>Declining enrollment in some locations, impacts funding</a:t>
            </a:r>
          </a:p>
          <a:p>
            <a:r>
              <a:rPr lang="en-US" sz="2800" dirty="0"/>
              <a:t>Smaller enrollments lead to inequity in funding streams</a:t>
            </a:r>
          </a:p>
        </p:txBody>
      </p:sp>
      <p:sp>
        <p:nvSpPr>
          <p:cNvPr id="5" name="Slide Number Placeholder 4">
            <a:extLst>
              <a:ext uri="{FF2B5EF4-FFF2-40B4-BE49-F238E27FC236}">
                <a16:creationId xmlns:a16="http://schemas.microsoft.com/office/drawing/2014/main" id="{D5BB81B0-1A00-9643-F295-1F674A7681FB}"/>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31245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Slide Number Placeholder 2">
            <a:extLst>
              <a:ext uri="{FF2B5EF4-FFF2-40B4-BE49-F238E27FC236}">
                <a16:creationId xmlns:a16="http://schemas.microsoft.com/office/drawing/2014/main" id="{5E4A4499-4058-40F2-3123-0F363944BF64}"/>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2</a:t>
            </a:fld>
            <a:endParaRPr lang="en-US"/>
          </a:p>
        </p:txBody>
      </p:sp>
      <p:sp>
        <p:nvSpPr>
          <p:cNvPr id="2" name="Title 1">
            <a:extLst>
              <a:ext uri="{FF2B5EF4-FFF2-40B4-BE49-F238E27FC236}">
                <a16:creationId xmlns:a16="http://schemas.microsoft.com/office/drawing/2014/main" id="{DF050C5F-A4D8-E972-C30E-DB60DA2D4E6F}"/>
              </a:ext>
            </a:extLst>
          </p:cNvPr>
          <p:cNvSpPr>
            <a:spLocks noGrp="1"/>
          </p:cNvSpPr>
          <p:nvPr>
            <p:ph type="title"/>
          </p:nvPr>
        </p:nvSpPr>
        <p:spPr>
          <a:xfrm>
            <a:off x="3767328" y="955485"/>
            <a:ext cx="8165592" cy="768096"/>
          </a:xfrm>
        </p:spPr>
        <p:txBody>
          <a:bodyPr anchor="t">
            <a:normAutofit/>
          </a:bodyPr>
          <a:lstStyle/>
          <a:p>
            <a:pPr>
              <a:lnSpc>
                <a:spcPct val="90000"/>
              </a:lnSpc>
            </a:pPr>
            <a:r>
              <a:rPr lang="en-US" sz="3700" dirty="0"/>
              <a:t>The Why behind the topic</a:t>
            </a:r>
          </a:p>
        </p:txBody>
      </p:sp>
      <p:pic>
        <p:nvPicPr>
          <p:cNvPr id="5" name="Content Placeholder 4" descr="A picture containing clipart">
            <a:extLst>
              <a:ext uri="{FF2B5EF4-FFF2-40B4-BE49-F238E27FC236}">
                <a16:creationId xmlns:a16="http://schemas.microsoft.com/office/drawing/2014/main" id="{361BB469-2218-2390-4DA8-F671BDE2E3F3}"/>
              </a:ext>
            </a:extLst>
          </p:cNvPr>
          <p:cNvPicPr>
            <a:picLocks noGrp="1" noChangeAspect="1"/>
          </p:cNvPicPr>
          <p:nvPr>
            <p:ph sz="half" idx="2"/>
          </p:nvPr>
        </p:nvPicPr>
        <p:blipFill rotWithShape="1">
          <a:blip r:embed="rId3"/>
          <a:srcRect l="32560" r="18780" b="-1"/>
          <a:stretch/>
        </p:blipFill>
        <p:spPr>
          <a:xfrm>
            <a:off x="3685032" y="2255520"/>
            <a:ext cx="3741928" cy="4306380"/>
          </a:xfrm>
          <a:noFill/>
        </p:spPr>
      </p:pic>
      <p:pic>
        <p:nvPicPr>
          <p:cNvPr id="1026" name="Picture 2" descr="A person and person taking a selfie in the snow&#10;&#10;Description automatically generated with medium confidence">
            <a:extLst>
              <a:ext uri="{FF2B5EF4-FFF2-40B4-BE49-F238E27FC236}">
                <a16:creationId xmlns:a16="http://schemas.microsoft.com/office/drawing/2014/main" id="{3E5045D5-758D-3E21-5FA1-1FD8CA73E6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50" r="26582" b="3"/>
          <a:stretch/>
        </p:blipFill>
        <p:spPr bwMode="auto">
          <a:xfrm>
            <a:off x="7754112" y="2255520"/>
            <a:ext cx="3741928" cy="430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319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508759" y="210312"/>
            <a:ext cx="7613469" cy="1400774"/>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dirty="0"/>
              <a:t>What is Harm Reduction?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20</a:t>
            </a:fld>
            <a:endParaRPr lang="en-US" dirty="0"/>
          </a:p>
        </p:txBody>
      </p:sp>
      <p:pic>
        <p:nvPicPr>
          <p:cNvPr id="9" name="Content Placeholder 8" descr="A picture containing diagram">
            <a:extLst>
              <a:ext uri="{FF2B5EF4-FFF2-40B4-BE49-F238E27FC236}">
                <a16:creationId xmlns:a16="http://schemas.microsoft.com/office/drawing/2014/main" id="{D8E26263-2620-C589-7D12-B80505AC8562}"/>
              </a:ext>
            </a:extLst>
          </p:cNvPr>
          <p:cNvPicPr>
            <a:picLocks noGrp="1" noChangeAspect="1"/>
          </p:cNvPicPr>
          <p:nvPr>
            <p:ph idx="1"/>
          </p:nvPr>
        </p:nvPicPr>
        <p:blipFill>
          <a:blip r:embed="rId3"/>
          <a:stretch>
            <a:fillRect/>
          </a:stretch>
        </p:blipFill>
        <p:spPr>
          <a:xfrm>
            <a:off x="6096000" y="1853472"/>
            <a:ext cx="5382388" cy="3608256"/>
          </a:xfrm>
        </p:spPr>
        <p:style>
          <a:lnRef idx="2">
            <a:schemeClr val="dk1"/>
          </a:lnRef>
          <a:fillRef idx="1">
            <a:schemeClr val="lt1"/>
          </a:fillRef>
          <a:effectRef idx="0">
            <a:schemeClr val="dk1"/>
          </a:effectRef>
          <a:fontRef idx="minor">
            <a:schemeClr val="dk1"/>
          </a:fontRef>
        </p:style>
      </p:pic>
      <p:pic>
        <p:nvPicPr>
          <p:cNvPr id="7" name="Picture 6" descr="A hand holding a note">
            <a:extLst>
              <a:ext uri="{FF2B5EF4-FFF2-40B4-BE49-F238E27FC236}">
                <a16:creationId xmlns:a16="http://schemas.microsoft.com/office/drawing/2014/main" id="{FA5658F9-813C-B937-F7AC-26033E698858}"/>
              </a:ext>
            </a:extLst>
          </p:cNvPr>
          <p:cNvPicPr>
            <a:picLocks noChangeAspect="1"/>
          </p:cNvPicPr>
          <p:nvPr/>
        </p:nvPicPr>
        <p:blipFill>
          <a:blip r:embed="rId4"/>
          <a:stretch>
            <a:fillRect/>
          </a:stretch>
        </p:blipFill>
        <p:spPr>
          <a:xfrm>
            <a:off x="1118991" y="1853472"/>
            <a:ext cx="4617930" cy="3676390"/>
          </a:xfrm>
          <a:prstGeom prst="rect">
            <a:avLst/>
          </a:prstGeom>
        </p:spPr>
      </p:pic>
    </p:spTree>
    <p:extLst>
      <p:ext uri="{BB962C8B-B14F-4D97-AF65-F5344CB8AC3E}">
        <p14:creationId xmlns:p14="http://schemas.microsoft.com/office/powerpoint/2010/main" val="9481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6AFD-A229-5214-A394-737B82BB5227}"/>
              </a:ext>
            </a:extLst>
          </p:cNvPr>
          <p:cNvSpPr>
            <a:spLocks noGrp="1"/>
          </p:cNvSpPr>
          <p:nvPr>
            <p:ph type="title"/>
          </p:nvPr>
        </p:nvSpPr>
        <p:spPr>
          <a:xfrm>
            <a:off x="3614447" y="1043768"/>
            <a:ext cx="7658978" cy="3411480"/>
          </a:xfrm>
        </p:spPr>
        <p:txBody>
          <a:bodyPr/>
          <a:lstStyle/>
          <a:p>
            <a:r>
              <a:rPr lang="en-US" sz="2800" dirty="0"/>
              <a:t>Harm reduction is focused on minimizing consequences without needing the activity to stop. Harm reduction is a well-researched, evidence-based approach shown to be effective in addressing substance related harms (minimizing death, disease, and injury). Harm reduction is the only global drug policy response that has proven to save lives and money at the same time as increasing quality of life. </a:t>
            </a:r>
            <a:br>
              <a:rPr lang="en-US" sz="2400" dirty="0"/>
            </a:br>
            <a:r>
              <a:rPr lang="en-US" sz="2800" dirty="0">
                <a:solidFill>
                  <a:schemeClr val="tx1"/>
                </a:solidFill>
              </a:rPr>
              <a:t>Stone &amp; Sander, 2016</a:t>
            </a:r>
          </a:p>
        </p:txBody>
      </p:sp>
      <p:sp>
        <p:nvSpPr>
          <p:cNvPr id="3" name="Text Placeholder 2">
            <a:extLst>
              <a:ext uri="{FF2B5EF4-FFF2-40B4-BE49-F238E27FC236}">
                <a16:creationId xmlns:a16="http://schemas.microsoft.com/office/drawing/2014/main" id="{751F9AC8-8C3B-F48E-9717-DBE28A5AC9A1}"/>
              </a:ext>
            </a:extLst>
          </p:cNvPr>
          <p:cNvSpPr>
            <a:spLocks noGrp="1"/>
          </p:cNvSpPr>
          <p:nvPr>
            <p:ph type="body" sz="quarter" idx="15"/>
          </p:nvPr>
        </p:nvSpPr>
        <p:spPr>
          <a:xfrm>
            <a:off x="2705997" y="457200"/>
            <a:ext cx="768096" cy="1627632"/>
          </a:xfrm>
        </p:spPr>
        <p:txBody>
          <a:bodyPr/>
          <a:lstStyle/>
          <a:p>
            <a:endParaRPr lang="en-US" dirty="0"/>
          </a:p>
        </p:txBody>
      </p:sp>
      <p:sp>
        <p:nvSpPr>
          <p:cNvPr id="5" name="Text Placeholder 4">
            <a:extLst>
              <a:ext uri="{FF2B5EF4-FFF2-40B4-BE49-F238E27FC236}">
                <a16:creationId xmlns:a16="http://schemas.microsoft.com/office/drawing/2014/main" id="{6D8B5D5A-F87B-4D68-63BB-EA12F79651C7}"/>
              </a:ext>
            </a:extLst>
          </p:cNvPr>
          <p:cNvSpPr>
            <a:spLocks noGrp="1"/>
          </p:cNvSpPr>
          <p:nvPr>
            <p:ph type="body" sz="quarter" idx="14"/>
          </p:nvPr>
        </p:nvSpPr>
        <p:spPr>
          <a:xfrm>
            <a:off x="11055096" y="4767497"/>
            <a:ext cx="768096" cy="1627632"/>
          </a:xfrm>
        </p:spPr>
        <p:txBody>
          <a:bodyPr/>
          <a:lstStyle/>
          <a:p>
            <a:endParaRPr lang="en-US" dirty="0"/>
          </a:p>
        </p:txBody>
      </p:sp>
      <p:sp>
        <p:nvSpPr>
          <p:cNvPr id="6" name="Slide Number Placeholder 5">
            <a:extLst>
              <a:ext uri="{FF2B5EF4-FFF2-40B4-BE49-F238E27FC236}">
                <a16:creationId xmlns:a16="http://schemas.microsoft.com/office/drawing/2014/main" id="{362D4BFE-6AC4-FC97-4319-3464E0AA9062}"/>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253440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smtClean="0"/>
              <a:pPr>
                <a:spcAft>
                  <a:spcPts val="600"/>
                </a:spcAft>
              </a:pPr>
              <a:t>22</a:t>
            </a:fld>
            <a:endParaRPr lang="en-US"/>
          </a:p>
        </p:txBody>
      </p:sp>
      <p:sp>
        <p:nvSpPr>
          <p:cNvPr id="3" name="Title 2">
            <a:extLst>
              <a:ext uri="{FF2B5EF4-FFF2-40B4-BE49-F238E27FC236}">
                <a16:creationId xmlns:a16="http://schemas.microsoft.com/office/drawing/2014/main" id="{4ECA6BF9-1352-6C77-692B-C89C414BADB2}"/>
              </a:ext>
            </a:extLst>
          </p:cNvPr>
          <p:cNvSpPr>
            <a:spLocks noGrp="1"/>
          </p:cNvSpPr>
          <p:nvPr>
            <p:ph type="title"/>
          </p:nvPr>
        </p:nvSpPr>
        <p:spPr>
          <a:xfrm>
            <a:off x="3613767" y="457200"/>
            <a:ext cx="8538609" cy="905692"/>
          </a:xfrm>
        </p:spPr>
        <p:txBody>
          <a:bodyPr/>
          <a:lstStyle/>
          <a:p>
            <a:r>
              <a:rPr lang="en-US" sz="3600" dirty="0"/>
              <a:t>Harm Reduction Strategies</a:t>
            </a:r>
          </a:p>
        </p:txBody>
      </p:sp>
      <p:sp>
        <p:nvSpPr>
          <p:cNvPr id="2" name="Content Placeholder 1">
            <a:extLst>
              <a:ext uri="{FF2B5EF4-FFF2-40B4-BE49-F238E27FC236}">
                <a16:creationId xmlns:a16="http://schemas.microsoft.com/office/drawing/2014/main" id="{9E9057A2-3F14-7801-46A9-FF248A558C87}"/>
              </a:ext>
            </a:extLst>
          </p:cNvPr>
          <p:cNvSpPr>
            <a:spLocks noGrp="1"/>
          </p:cNvSpPr>
          <p:nvPr>
            <p:ph sz="half" idx="2"/>
          </p:nvPr>
        </p:nvSpPr>
        <p:spPr>
          <a:xfrm>
            <a:off x="3953400" y="1202499"/>
            <a:ext cx="7979520" cy="5600348"/>
          </a:xfrm>
        </p:spPr>
        <p:txBody>
          <a:bodyPr/>
          <a:lstStyle/>
          <a:p>
            <a:pPr marL="0" indent="0">
              <a:buNone/>
            </a:pPr>
            <a:r>
              <a:rPr lang="en-US" sz="2800" dirty="0"/>
              <a:t> </a:t>
            </a:r>
            <a:r>
              <a:rPr lang="en-US" sz="2800" b="1" dirty="0"/>
              <a:t>What can be done to lessen the negative impacts of media use? Child Focused</a:t>
            </a:r>
          </a:p>
          <a:p>
            <a:pPr marL="0" indent="0">
              <a:buNone/>
            </a:pPr>
            <a:endParaRPr lang="en-US" dirty="0"/>
          </a:p>
          <a:p>
            <a:r>
              <a:rPr lang="en-US" sz="3200" dirty="0"/>
              <a:t>Unique to each contexts, no one size fits all model</a:t>
            </a:r>
          </a:p>
          <a:p>
            <a:r>
              <a:rPr lang="en-US" sz="3200" dirty="0"/>
              <a:t>Begin to monitor behavior before and after use. Let that help guide you</a:t>
            </a:r>
          </a:p>
          <a:p>
            <a:r>
              <a:rPr lang="en-US" sz="3200" dirty="0"/>
              <a:t>Look at age-appropriate guidelines</a:t>
            </a:r>
          </a:p>
          <a:p>
            <a:r>
              <a:rPr lang="en-US" sz="3200" dirty="0"/>
              <a:t>Set realistic boundaries on screens: ex. no screens while eating.  </a:t>
            </a:r>
          </a:p>
          <a:p>
            <a:r>
              <a:rPr lang="en-US" sz="3200" dirty="0"/>
              <a:t>Focus on strengths</a:t>
            </a:r>
          </a:p>
        </p:txBody>
      </p:sp>
    </p:spTree>
    <p:extLst>
      <p:ext uri="{BB962C8B-B14F-4D97-AF65-F5344CB8AC3E}">
        <p14:creationId xmlns:p14="http://schemas.microsoft.com/office/powerpoint/2010/main" val="340096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23</a:t>
            </a:fld>
            <a:endParaRPr lang="en-US"/>
          </a:p>
        </p:txBody>
      </p:sp>
      <p:sp>
        <p:nvSpPr>
          <p:cNvPr id="3" name="Title 2">
            <a:extLst>
              <a:ext uri="{FF2B5EF4-FFF2-40B4-BE49-F238E27FC236}">
                <a16:creationId xmlns:a16="http://schemas.microsoft.com/office/drawing/2014/main" id="{4ECA6BF9-1352-6C77-692B-C89C414BADB2}"/>
              </a:ext>
            </a:extLst>
          </p:cNvPr>
          <p:cNvSpPr>
            <a:spLocks noGrp="1"/>
          </p:cNvSpPr>
          <p:nvPr>
            <p:ph type="title"/>
          </p:nvPr>
        </p:nvSpPr>
        <p:spPr>
          <a:xfrm>
            <a:off x="3605784" y="486749"/>
            <a:ext cx="8165592" cy="768096"/>
          </a:xfrm>
        </p:spPr>
        <p:txBody>
          <a:bodyPr anchor="t">
            <a:normAutofit fontScale="90000"/>
          </a:bodyPr>
          <a:lstStyle/>
          <a:p>
            <a:pPr>
              <a:lnSpc>
                <a:spcPct val="90000"/>
              </a:lnSpc>
            </a:pPr>
            <a:r>
              <a:rPr lang="en-US" sz="3400" dirty="0"/>
              <a:t>Harm Reduction Strategies</a:t>
            </a:r>
            <a:br>
              <a:rPr lang="en-US" sz="3400" dirty="0"/>
            </a:br>
            <a:br>
              <a:rPr lang="en-US" sz="3400" dirty="0"/>
            </a:br>
            <a:r>
              <a:rPr lang="en-US" sz="2700" b="1" dirty="0"/>
              <a:t>What can be done to lessen the negative impacts of media use? </a:t>
            </a:r>
            <a:r>
              <a:rPr lang="en-US" sz="2700" dirty="0"/>
              <a:t>adult</a:t>
            </a:r>
            <a:r>
              <a:rPr lang="en-US" sz="2700" b="1" dirty="0"/>
              <a:t> Focused</a:t>
            </a:r>
            <a:br>
              <a:rPr lang="en-US" sz="3600" b="1" dirty="0"/>
            </a:br>
            <a:endParaRPr lang="en-US" sz="3400" dirty="0"/>
          </a:p>
        </p:txBody>
      </p:sp>
      <p:sp>
        <p:nvSpPr>
          <p:cNvPr id="2" name="Content Placeholder 1">
            <a:extLst>
              <a:ext uri="{FF2B5EF4-FFF2-40B4-BE49-F238E27FC236}">
                <a16:creationId xmlns:a16="http://schemas.microsoft.com/office/drawing/2014/main" id="{9E9057A2-3F14-7801-46A9-FF248A558C87}"/>
              </a:ext>
            </a:extLst>
          </p:cNvPr>
          <p:cNvSpPr>
            <a:spLocks noGrp="1"/>
          </p:cNvSpPr>
          <p:nvPr>
            <p:ph sz="half" idx="2"/>
          </p:nvPr>
        </p:nvSpPr>
        <p:spPr>
          <a:xfrm>
            <a:off x="3770684" y="1916482"/>
            <a:ext cx="7835792" cy="4672208"/>
          </a:xfrm>
        </p:spPr>
        <p:txBody>
          <a:bodyPr>
            <a:normAutofit lnSpcReduction="10000"/>
          </a:bodyPr>
          <a:lstStyle/>
          <a:p>
            <a:pPr marL="0" indent="0">
              <a:buNone/>
            </a:pPr>
            <a:endParaRPr lang="en-US" sz="3200" dirty="0"/>
          </a:p>
          <a:p>
            <a:r>
              <a:rPr lang="en-US" sz="3200" dirty="0"/>
              <a:t>Care for yourself, be mindful of your stress levels and media diet</a:t>
            </a:r>
          </a:p>
          <a:p>
            <a:r>
              <a:rPr lang="en-US" sz="3200" dirty="0"/>
              <a:t>Communication is the foundation</a:t>
            </a:r>
          </a:p>
          <a:p>
            <a:r>
              <a:rPr lang="en-US" sz="3200" dirty="0"/>
              <a:t>Be the role model</a:t>
            </a:r>
          </a:p>
          <a:p>
            <a:r>
              <a:rPr lang="en-US" sz="3200" dirty="0"/>
              <a:t>There are many paths </a:t>
            </a:r>
          </a:p>
          <a:p>
            <a:r>
              <a:rPr lang="en-US" sz="3200" dirty="0"/>
              <a:t>Keep it Simple and Authentic</a:t>
            </a:r>
          </a:p>
          <a:p>
            <a:r>
              <a:rPr lang="en-US" sz="3200" dirty="0"/>
              <a:t>Be Dynamic</a:t>
            </a:r>
          </a:p>
          <a:p>
            <a:r>
              <a:rPr lang="en-US" sz="3200" dirty="0"/>
              <a:t>Avoid the sensationalism</a:t>
            </a:r>
          </a:p>
          <a:p>
            <a:pPr marL="0" indent="0">
              <a:buNone/>
            </a:pPr>
            <a:endParaRPr lang="en-US" dirty="0"/>
          </a:p>
          <a:p>
            <a:pPr marL="0" indent="0">
              <a:buNone/>
            </a:pPr>
            <a:endParaRPr lang="en-US" dirty="0"/>
          </a:p>
        </p:txBody>
      </p:sp>
      <p:pic>
        <p:nvPicPr>
          <p:cNvPr id="7" name="Picture 6" descr="A picture containing text&#10;&#10;Description automatically generated">
            <a:extLst>
              <a:ext uri="{FF2B5EF4-FFF2-40B4-BE49-F238E27FC236}">
                <a16:creationId xmlns:a16="http://schemas.microsoft.com/office/drawing/2014/main" id="{C994B69F-C9CF-62C7-A0EC-21A6D1539DD6}"/>
              </a:ext>
            </a:extLst>
          </p:cNvPr>
          <p:cNvPicPr>
            <a:picLocks noChangeAspect="1"/>
          </p:cNvPicPr>
          <p:nvPr/>
        </p:nvPicPr>
        <p:blipFill>
          <a:blip r:embed="rId3"/>
          <a:stretch>
            <a:fillRect/>
          </a:stretch>
        </p:blipFill>
        <p:spPr>
          <a:xfrm>
            <a:off x="-121906" y="3290992"/>
            <a:ext cx="3629194" cy="3567008"/>
          </a:xfrm>
          <a:prstGeom prst="rect">
            <a:avLst/>
          </a:prstGeom>
          <a:noFill/>
        </p:spPr>
      </p:pic>
    </p:spTree>
    <p:extLst>
      <p:ext uri="{BB962C8B-B14F-4D97-AF65-F5344CB8AC3E}">
        <p14:creationId xmlns:p14="http://schemas.microsoft.com/office/powerpoint/2010/main" val="1144671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CA6BF9-1352-6C77-692B-C89C414BADB2}"/>
              </a:ext>
            </a:extLst>
          </p:cNvPr>
          <p:cNvSpPr>
            <a:spLocks noGrp="1"/>
          </p:cNvSpPr>
          <p:nvPr>
            <p:ph type="title"/>
          </p:nvPr>
        </p:nvSpPr>
        <p:spPr>
          <a:xfrm>
            <a:off x="1499616" y="1338281"/>
            <a:ext cx="5693664" cy="768096"/>
          </a:xfrm>
        </p:spPr>
        <p:txBody>
          <a:bodyPr vert="horz" lIns="91440" tIns="45720" rIns="91440" bIns="45720" rtlCol="0" anchor="t">
            <a:normAutofit/>
          </a:bodyPr>
          <a:lstStyle/>
          <a:p>
            <a:r>
              <a:rPr lang="en-US" b="1" kern="1200" cap="all" baseline="0" dirty="0">
                <a:latin typeface="+mj-lt"/>
                <a:ea typeface="+mj-ea"/>
                <a:cs typeface="+mj-cs"/>
              </a:rPr>
              <a:t>Case Studies </a:t>
            </a:r>
          </a:p>
        </p:txBody>
      </p:sp>
      <p:sp>
        <p:nvSpPr>
          <p:cNvPr id="2" name="TextBox 1">
            <a:extLst>
              <a:ext uri="{FF2B5EF4-FFF2-40B4-BE49-F238E27FC236}">
                <a16:creationId xmlns:a16="http://schemas.microsoft.com/office/drawing/2014/main" id="{F8FF8270-0C98-5AA9-8E04-044384A7B072}"/>
              </a:ext>
            </a:extLst>
          </p:cNvPr>
          <p:cNvSpPr txBox="1"/>
          <p:nvPr/>
        </p:nvSpPr>
        <p:spPr>
          <a:xfrm>
            <a:off x="1139868" y="2329841"/>
            <a:ext cx="6338170" cy="3562959"/>
          </a:xfrm>
          <a:prstGeom prst="rect">
            <a:avLst/>
          </a:prstGeom>
        </p:spPr>
        <p:txBody>
          <a:bodyPr vert="horz" lIns="91440" tIns="45720" rIns="91440" bIns="45720" rtlCol="0">
            <a:noAutofit/>
          </a:bodyPr>
          <a:lstStyle/>
          <a:p>
            <a:pPr marL="342900" indent="-342900" defTabSz="914400">
              <a:lnSpc>
                <a:spcPct val="150000"/>
              </a:lnSpc>
              <a:spcAft>
                <a:spcPts val="600"/>
              </a:spcAft>
              <a:buFont typeface="Arial" panose="020B0604020202020204" pitchFamily="34" charset="0"/>
              <a:buAutoNum type="arabicParenR"/>
            </a:pPr>
            <a:r>
              <a:rPr lang="en-US" sz="3200" dirty="0">
                <a:solidFill>
                  <a:schemeClr val="accent6"/>
                </a:solidFill>
              </a:rPr>
              <a:t>16-year-old video gaming </a:t>
            </a:r>
          </a:p>
          <a:p>
            <a:pPr marL="342900" indent="-342900" defTabSz="914400">
              <a:lnSpc>
                <a:spcPct val="150000"/>
              </a:lnSpc>
              <a:spcAft>
                <a:spcPts val="600"/>
              </a:spcAft>
              <a:buFont typeface="Arial" panose="020B0604020202020204" pitchFamily="34" charset="0"/>
              <a:buAutoNum type="arabicParenR"/>
            </a:pPr>
            <a:r>
              <a:rPr lang="en-US" sz="3200" dirty="0">
                <a:solidFill>
                  <a:schemeClr val="accent6"/>
                </a:solidFill>
              </a:rPr>
              <a:t>12- year old phone use in school</a:t>
            </a:r>
          </a:p>
          <a:p>
            <a:pPr marL="342900" indent="-342900" defTabSz="914400">
              <a:lnSpc>
                <a:spcPct val="150000"/>
              </a:lnSpc>
              <a:spcAft>
                <a:spcPts val="600"/>
              </a:spcAft>
              <a:buFont typeface="Arial" panose="020B0604020202020204" pitchFamily="34" charset="0"/>
              <a:buAutoNum type="arabicParenR"/>
            </a:pPr>
            <a:r>
              <a:rPr lang="en-US" sz="3200" dirty="0">
                <a:solidFill>
                  <a:schemeClr val="accent6"/>
                </a:solidFill>
              </a:rPr>
              <a:t> 5-year-old tablet use</a:t>
            </a:r>
          </a:p>
          <a:p>
            <a:pPr defTabSz="914400">
              <a:lnSpc>
                <a:spcPct val="150000"/>
              </a:lnSpc>
              <a:spcAft>
                <a:spcPts val="600"/>
              </a:spcAft>
            </a:pPr>
            <a:r>
              <a:rPr lang="en-US" sz="3200" dirty="0">
                <a:solidFill>
                  <a:schemeClr val="accent6"/>
                </a:solidFill>
              </a:rPr>
              <a:t> </a:t>
            </a:r>
          </a:p>
        </p:txBody>
      </p:sp>
      <p:sp>
        <p:nvSpPr>
          <p:cNvPr id="23" name="Slide Number Placeholder 22" hidden="1">
            <a:extLst>
              <a:ext uri="{FF2B5EF4-FFF2-40B4-BE49-F238E27FC236}">
                <a16:creationId xmlns:a16="http://schemas.microsoft.com/office/drawing/2014/main" id="{94FF72B7-0438-3641-5939-75128934B0DF}"/>
              </a:ext>
            </a:extLst>
          </p:cNvPr>
          <p:cNvSpPr>
            <a:spLocks noGrp="1"/>
          </p:cNvSpPr>
          <p:nvPr>
            <p:ph type="sldNum" sz="quarter" idx="4294967295"/>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24</a:t>
            </a:fld>
            <a:endParaRPr lang="en-US"/>
          </a:p>
        </p:txBody>
      </p:sp>
    </p:spTree>
    <p:extLst>
      <p:ext uri="{BB962C8B-B14F-4D97-AF65-F5344CB8AC3E}">
        <p14:creationId xmlns:p14="http://schemas.microsoft.com/office/powerpoint/2010/main" val="260692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C434FEE-0273-BFDD-A0A8-5BBB98D397E0}"/>
              </a:ext>
            </a:extLst>
          </p:cNvPr>
          <p:cNvSpPr>
            <a:spLocks noGrp="1"/>
          </p:cNvSpPr>
          <p:nvPr>
            <p:ph type="title"/>
          </p:nvPr>
        </p:nvSpPr>
        <p:spPr>
          <a:xfrm>
            <a:off x="802496" y="731520"/>
            <a:ext cx="10671048" cy="768096"/>
          </a:xfrm>
        </p:spPr>
        <p:txBody>
          <a:bodyPr anchor="t">
            <a:normAutofit fontScale="90000"/>
          </a:bodyPr>
          <a:lstStyle/>
          <a:p>
            <a:pPr>
              <a:lnSpc>
                <a:spcPct val="90000"/>
              </a:lnSpc>
            </a:pPr>
            <a:r>
              <a:rPr lang="en-US" sz="2800" dirty="0"/>
              <a:t>Warning Signs of Addiction to Social Media, phones and/or Gaming</a:t>
            </a:r>
          </a:p>
        </p:txBody>
      </p:sp>
      <p:pic>
        <p:nvPicPr>
          <p:cNvPr id="3" name="Picture 2" descr="Graphical user interface, icon">
            <a:extLst>
              <a:ext uri="{FF2B5EF4-FFF2-40B4-BE49-F238E27FC236}">
                <a16:creationId xmlns:a16="http://schemas.microsoft.com/office/drawing/2014/main" id="{98BB24C6-DE28-4328-0F4D-34D352BDDF05}"/>
              </a:ext>
            </a:extLst>
          </p:cNvPr>
          <p:cNvPicPr>
            <a:picLocks noChangeAspect="1"/>
          </p:cNvPicPr>
          <p:nvPr/>
        </p:nvPicPr>
        <p:blipFill rotWithShape="1">
          <a:blip r:embed="rId3"/>
          <a:srcRect t="18120" r="1" b="28700"/>
          <a:stretch/>
        </p:blipFill>
        <p:spPr>
          <a:xfrm>
            <a:off x="536448" y="1512243"/>
            <a:ext cx="11119104" cy="5093208"/>
          </a:xfrm>
          <a:prstGeom prst="rect">
            <a:avLst/>
          </a:prstGeom>
          <a:noFill/>
        </p:spPr>
      </p:pic>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25</a:t>
            </a:fld>
            <a:endParaRPr lang="en-US"/>
          </a:p>
        </p:txBody>
      </p:sp>
    </p:spTree>
    <p:extLst>
      <p:ext uri="{BB962C8B-B14F-4D97-AF65-F5344CB8AC3E}">
        <p14:creationId xmlns:p14="http://schemas.microsoft.com/office/powerpoint/2010/main" val="13193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title"/>
          </p:nvPr>
        </p:nvSpPr>
        <p:spPr>
          <a:xfrm>
            <a:off x="758952" y="1216152"/>
            <a:ext cx="10671048" cy="768096"/>
          </a:xfrm>
        </p:spPr>
        <p:txBody>
          <a:bodyPr anchor="t">
            <a:normAutofit/>
          </a:bodyPr>
          <a:lstStyle/>
          <a:p>
            <a:pPr>
              <a:lnSpc>
                <a:spcPct val="90000"/>
              </a:lnSpc>
            </a:pPr>
            <a:r>
              <a:rPr lang="en-US" sz="3700"/>
              <a:t>What to DO if You Need Support</a:t>
            </a:r>
          </a:p>
        </p:txBody>
      </p:sp>
      <p:pic>
        <p:nvPicPr>
          <p:cNvPr id="5" name="Picture 4" descr="Logo&#10;&#10;Description automatically generated with low confidence">
            <a:extLst>
              <a:ext uri="{FF2B5EF4-FFF2-40B4-BE49-F238E27FC236}">
                <a16:creationId xmlns:a16="http://schemas.microsoft.com/office/drawing/2014/main" id="{186D4D72-D7A1-5012-C6CF-37214E4DC9FF}"/>
              </a:ext>
            </a:extLst>
          </p:cNvPr>
          <p:cNvPicPr>
            <a:picLocks noChangeAspect="1"/>
          </p:cNvPicPr>
          <p:nvPr/>
        </p:nvPicPr>
        <p:blipFill rotWithShape="1">
          <a:blip r:embed="rId3"/>
          <a:srcRect t="29093" r="1" b="1"/>
          <a:stretch/>
        </p:blipFill>
        <p:spPr>
          <a:xfrm>
            <a:off x="539496" y="2103120"/>
            <a:ext cx="11119104" cy="4434840"/>
          </a:xfrm>
          <a:prstGeom prst="rect">
            <a:avLst/>
          </a:prstGeom>
          <a:noFill/>
        </p:spPr>
      </p:pic>
      <p:sp>
        <p:nvSpPr>
          <p:cNvPr id="12" name="Slide Number Placeholder 4">
            <a:extLst>
              <a:ext uri="{FF2B5EF4-FFF2-40B4-BE49-F238E27FC236}">
                <a16:creationId xmlns:a16="http://schemas.microsoft.com/office/drawing/2014/main" id="{4253F226-1969-9C1B-C0F0-E1FACB4C6CF3}"/>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26</a:t>
            </a:fld>
            <a:endParaRPr lang="en-US"/>
          </a:p>
        </p:txBody>
      </p:sp>
    </p:spTree>
    <p:extLst>
      <p:ext uri="{BB962C8B-B14F-4D97-AF65-F5344CB8AC3E}">
        <p14:creationId xmlns:p14="http://schemas.microsoft.com/office/powerpoint/2010/main" val="1003962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title"/>
          </p:nvPr>
        </p:nvSpPr>
        <p:spPr>
          <a:xfrm>
            <a:off x="758952" y="1216152"/>
            <a:ext cx="10671048" cy="768096"/>
          </a:xfrm>
        </p:spPr>
        <p:txBody>
          <a:bodyPr anchor="t">
            <a:normAutofit/>
          </a:bodyPr>
          <a:lstStyle/>
          <a:p>
            <a:r>
              <a:rPr lang="en-US" dirty="0"/>
              <a:t>Closing Remarks and</a:t>
            </a:r>
          </a:p>
        </p:txBody>
      </p:sp>
      <p:pic>
        <p:nvPicPr>
          <p:cNvPr id="6" name="Picture 5" descr="Text&#10;&#10;Description automatically generated">
            <a:extLst>
              <a:ext uri="{FF2B5EF4-FFF2-40B4-BE49-F238E27FC236}">
                <a16:creationId xmlns:a16="http://schemas.microsoft.com/office/drawing/2014/main" id="{ADDA9DFC-47F9-4DDC-57CE-B77E165D8483}"/>
              </a:ext>
            </a:extLst>
          </p:cNvPr>
          <p:cNvPicPr>
            <a:picLocks noChangeAspect="1"/>
          </p:cNvPicPr>
          <p:nvPr/>
        </p:nvPicPr>
        <p:blipFill rotWithShape="1">
          <a:blip r:embed="rId3"/>
          <a:srcRect t="16032" r="1" b="1"/>
          <a:stretch/>
        </p:blipFill>
        <p:spPr>
          <a:xfrm>
            <a:off x="539496" y="2103120"/>
            <a:ext cx="11119104" cy="4434840"/>
          </a:xfrm>
          <a:prstGeom prst="rect">
            <a:avLst/>
          </a:prstGeom>
          <a:noFill/>
        </p:spPr>
      </p:pic>
      <p:sp>
        <p:nvSpPr>
          <p:cNvPr id="23" name="Slide Number Placeholder 4">
            <a:extLst>
              <a:ext uri="{FF2B5EF4-FFF2-40B4-BE49-F238E27FC236}">
                <a16:creationId xmlns:a16="http://schemas.microsoft.com/office/drawing/2014/main" id="{85AF4E3C-9126-6FF0-3A62-638F0CCE53A6}"/>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27</a:t>
            </a:fld>
            <a:endParaRPr lang="en-US"/>
          </a:p>
        </p:txBody>
      </p:sp>
      <p:sp>
        <p:nvSpPr>
          <p:cNvPr id="11" name="Slide Number Placeholder 4" hidden="1">
            <a:extLst>
              <a:ext uri="{FF2B5EF4-FFF2-40B4-BE49-F238E27FC236}">
                <a16:creationId xmlns:a16="http://schemas.microsoft.com/office/drawing/2014/main" id="{3FD61BAD-7CCE-2FF9-7293-394508F4B625}"/>
              </a:ext>
            </a:extLst>
          </p:cNvPr>
          <p:cNvSpPr>
            <a:spLocks noGrp="1"/>
          </p:cNvSpPr>
          <p:nvPr>
            <p:ph type="sldNum" sz="quarter" idx="4294967295"/>
          </p:nvPr>
        </p:nvSpPr>
        <p:spPr>
          <a:xfrm>
            <a:off x="10945368" y="457200"/>
            <a:ext cx="987552" cy="274320"/>
          </a:xfrm>
        </p:spPr>
        <p:txBody>
          <a:bodyPr/>
          <a:lstStyle/>
          <a:p>
            <a:pPr>
              <a:spcAft>
                <a:spcPts val="600"/>
              </a:spcAft>
            </a:pPr>
            <a:fld id="{48F63A3B-78C7-47BE-AE5E-E10140E04643}" type="slidenum">
              <a:rPr lang="en-US" dirty="0"/>
              <a:pPr>
                <a:spcAft>
                  <a:spcPts val="600"/>
                </a:spcAft>
              </a:pPr>
              <a:t>27</a:t>
            </a:fld>
            <a:endParaRPr lang="en-US"/>
          </a:p>
        </p:txBody>
      </p:sp>
    </p:spTree>
    <p:extLst>
      <p:ext uri="{BB962C8B-B14F-4D97-AF65-F5344CB8AC3E}">
        <p14:creationId xmlns:p14="http://schemas.microsoft.com/office/powerpoint/2010/main" val="176264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E9A6-4628-52E3-ABAA-0E737778E353}"/>
              </a:ext>
            </a:extLst>
          </p:cNvPr>
          <p:cNvSpPr>
            <a:spLocks noGrp="1"/>
          </p:cNvSpPr>
          <p:nvPr>
            <p:ph type="ctrTitle"/>
          </p:nvPr>
        </p:nvSpPr>
        <p:spPr>
          <a:xfrm>
            <a:off x="1527047" y="672398"/>
            <a:ext cx="5349741" cy="667512"/>
          </a:xfrm>
        </p:spPr>
        <p:txBody>
          <a:bodyPr/>
          <a:lstStyle/>
          <a:p>
            <a:r>
              <a:rPr lang="en-US" sz="3600" dirty="0"/>
              <a:t>Resources</a:t>
            </a:r>
          </a:p>
        </p:txBody>
      </p:sp>
      <p:sp>
        <p:nvSpPr>
          <p:cNvPr id="3" name="Subtitle 2">
            <a:extLst>
              <a:ext uri="{FF2B5EF4-FFF2-40B4-BE49-F238E27FC236}">
                <a16:creationId xmlns:a16="http://schemas.microsoft.com/office/drawing/2014/main" id="{F5EFDA97-8E1B-5784-2B91-75DEEC5EBCF1}"/>
              </a:ext>
            </a:extLst>
          </p:cNvPr>
          <p:cNvSpPr>
            <a:spLocks noGrp="1"/>
          </p:cNvSpPr>
          <p:nvPr>
            <p:ph type="subTitle" idx="1"/>
          </p:nvPr>
        </p:nvSpPr>
        <p:spPr>
          <a:xfrm>
            <a:off x="320918" y="1383334"/>
            <a:ext cx="9750008" cy="5052414"/>
          </a:xfrm>
        </p:spPr>
        <p:txBody>
          <a:bodyPr/>
          <a:lstStyle/>
          <a:p>
            <a:r>
              <a:rPr lang="en-US" b="1" dirty="0"/>
              <a:t>Harm Reduction Information: </a:t>
            </a:r>
            <a:r>
              <a:rPr lang="en-US" dirty="0">
                <a:hlinkClick r:id="rId3"/>
              </a:rPr>
              <a:t>https://harmreduction.org/about-us/</a:t>
            </a:r>
            <a:endParaRPr lang="en-US" dirty="0"/>
          </a:p>
          <a:p>
            <a:r>
              <a:rPr lang="en-US" b="1" dirty="0"/>
              <a:t>JFCS Parent Coaching: </a:t>
            </a:r>
            <a:r>
              <a:rPr lang="en-US" dirty="0">
                <a:hlinkClick r:id="rId4"/>
              </a:rPr>
              <a:t>https://jfcsmpls.org/parent-coaching-interest-form/</a:t>
            </a:r>
            <a:endParaRPr lang="en-US" dirty="0"/>
          </a:p>
          <a:p>
            <a:r>
              <a:rPr lang="en-US" b="1" dirty="0"/>
              <a:t>Common Sense Media: </a:t>
            </a:r>
            <a:r>
              <a:rPr lang="en-US" dirty="0">
                <a:hlinkClick r:id="rId5"/>
              </a:rPr>
              <a:t>https://www.commonsensemedia.org/articles/how-much-screen-time-is-ok-for-my-kids</a:t>
            </a:r>
            <a:endParaRPr lang="en-US" dirty="0"/>
          </a:p>
          <a:p>
            <a:r>
              <a:rPr lang="en-US" b="1" dirty="0"/>
              <a:t>Video Game Addiction Support: </a:t>
            </a:r>
            <a:r>
              <a:rPr lang="en-US" dirty="0">
                <a:hlinkClick r:id="rId6"/>
              </a:rPr>
              <a:t>https://gamequitters.com</a:t>
            </a:r>
            <a:endParaRPr lang="en-US" dirty="0"/>
          </a:p>
          <a:p>
            <a:r>
              <a:rPr lang="en-US" b="1" dirty="0"/>
              <a:t>AAP on Screen Use:</a:t>
            </a:r>
          </a:p>
          <a:p>
            <a:r>
              <a:rPr lang="en-US" dirty="0">
                <a:hlinkClick r:id="rId7"/>
              </a:rPr>
              <a:t>https://www.aap.org/en/patient-care/media-and-children/</a:t>
            </a:r>
            <a:endParaRPr lang="en-US" dirty="0"/>
          </a:p>
          <a:p>
            <a:r>
              <a:rPr lang="en-US" b="1" dirty="0"/>
              <a:t>Harm Reduction Information &amp; Crisis Line:</a:t>
            </a:r>
          </a:p>
          <a:p>
            <a:r>
              <a:rPr lang="en-US" dirty="0"/>
              <a:t>https://www.samhsa.gov/find-help/harm-reduction</a:t>
            </a:r>
          </a:p>
          <a:p>
            <a:endParaRPr lang="en-US" dirty="0"/>
          </a:p>
          <a:p>
            <a:endParaRPr lang="en-US" dirty="0"/>
          </a:p>
          <a:p>
            <a:endParaRPr lang="en-US" dirty="0"/>
          </a:p>
        </p:txBody>
      </p:sp>
    </p:spTree>
    <p:extLst>
      <p:ext uri="{BB962C8B-B14F-4D97-AF65-F5344CB8AC3E}">
        <p14:creationId xmlns:p14="http://schemas.microsoft.com/office/powerpoint/2010/main" val="83551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EFDA97-8E1B-5784-2B91-75DEEC5EBCF1}"/>
              </a:ext>
            </a:extLst>
          </p:cNvPr>
          <p:cNvSpPr>
            <a:spLocks noGrp="1"/>
          </p:cNvSpPr>
          <p:nvPr>
            <p:ph type="subTitle" idx="1"/>
          </p:nvPr>
        </p:nvSpPr>
        <p:spPr>
          <a:xfrm>
            <a:off x="120502" y="137785"/>
            <a:ext cx="11628912" cy="4471794"/>
          </a:xfrm>
        </p:spPr>
        <p:txBody>
          <a:bodyPr/>
          <a:lstStyle/>
          <a:p>
            <a:pPr defTabSz="195682">
              <a:defRPr/>
            </a:pPr>
            <a:r>
              <a:rPr lang="en-US" b="1" dirty="0"/>
              <a:t>References</a:t>
            </a:r>
          </a:p>
          <a:p>
            <a:pPr defTabSz="195682">
              <a:defRPr/>
            </a:pPr>
            <a:r>
              <a:rPr lang="en-US" sz="2200" dirty="0" err="1"/>
              <a:t>Larzelere</a:t>
            </a:r>
            <a:r>
              <a:rPr lang="en-US" sz="2200" dirty="0"/>
              <a:t>, A. S. Morris, &amp; A. W. </a:t>
            </a:r>
            <a:r>
              <a:rPr lang="en-US" sz="2200" dirty="0" err="1"/>
              <a:t>Harrist</a:t>
            </a:r>
            <a:r>
              <a:rPr lang="en-US" sz="2200" dirty="0"/>
              <a:t> (Eds.), </a:t>
            </a:r>
            <a:r>
              <a:rPr lang="en-US" sz="2200" i="1" dirty="0"/>
              <a:t>Authoritative parenting: Synthesizing nurturance and discipline for optimal child development</a:t>
            </a:r>
            <a:r>
              <a:rPr lang="en-US" sz="2200" dirty="0"/>
              <a:t> (pp. 11–34). American Psychological Association.</a:t>
            </a:r>
          </a:p>
          <a:p>
            <a:pPr defTabSz="195682">
              <a:defRPr/>
            </a:pPr>
            <a:r>
              <a:rPr lang="en-US" sz="2200" dirty="0" err="1"/>
              <a:t>Durlofsky</a:t>
            </a:r>
            <a:r>
              <a:rPr lang="en-US" sz="2200" dirty="0"/>
              <a:t>, P. (2020). </a:t>
            </a:r>
            <a:r>
              <a:rPr lang="en-US" sz="2200" i="1" dirty="0"/>
              <a:t>Logged in and Stressed Out: How Social Media is Affecting Your Mental Health and what You Can Do about it</a:t>
            </a:r>
            <a:r>
              <a:rPr lang="en-US" sz="2200" dirty="0"/>
              <a:t>. Rowman &amp; Littlefield. </a:t>
            </a:r>
          </a:p>
          <a:p>
            <a:pPr defTabSz="195682">
              <a:defRPr/>
            </a:pPr>
            <a:r>
              <a:rPr lang="en-US" sz="2200" dirty="0"/>
              <a:t>Gorman, T. E., Gentile, D. A., &amp; Green, C. S. (2018). Problem gaming: a short primer. </a:t>
            </a:r>
            <a:r>
              <a:rPr lang="en-US" sz="2200" i="1" dirty="0"/>
              <a:t>American journal of play</a:t>
            </a:r>
            <a:r>
              <a:rPr lang="en-US" sz="2200" dirty="0"/>
              <a:t>, </a:t>
            </a:r>
            <a:r>
              <a:rPr lang="en-US" sz="2200" i="1" dirty="0"/>
              <a:t>10</a:t>
            </a:r>
            <a:r>
              <a:rPr lang="en-US" sz="2200" dirty="0"/>
              <a:t>(3), 309.</a:t>
            </a:r>
          </a:p>
          <a:p>
            <a:pPr defTabSz="195682">
              <a:defRPr/>
            </a:pPr>
            <a:r>
              <a:rPr lang="en-US" sz="2200" dirty="0"/>
              <a:t>Hansen, Z. (2023). Presentation on Video Gaming Disorder. </a:t>
            </a:r>
            <a:r>
              <a:rPr lang="en-US" sz="2200" dirty="0" err="1"/>
              <a:t>Hazeldon</a:t>
            </a:r>
            <a:r>
              <a:rPr lang="en-US" sz="2200" dirty="0"/>
              <a:t> Betty Ford Clinic.</a:t>
            </a:r>
          </a:p>
          <a:p>
            <a:pPr defTabSz="195682">
              <a:defRPr/>
            </a:pPr>
            <a:r>
              <a:rPr lang="en-US" sz="2200" dirty="0"/>
              <a:t>Howard, Jacqueline. “Americans at more than 10 hours a day on screens.” </a:t>
            </a:r>
            <a:r>
              <a:rPr lang="en-US" sz="2200" i="1" dirty="0"/>
              <a:t>CNN</a:t>
            </a:r>
            <a:r>
              <a:rPr lang="en-US" sz="2200" dirty="0"/>
              <a:t>, Cable News Network, 29 July 2016, www.cnn.com/2016/06/30/health/americans-screen-time-nielsen/index.html.</a:t>
            </a:r>
          </a:p>
          <a:p>
            <a:pPr defTabSz="195682">
              <a:defRPr/>
            </a:pPr>
            <a:r>
              <a:rPr lang="en-US" sz="2200" dirty="0"/>
              <a:t>Sander, G., Shirley-Beavan, S., &amp; Stone, K. (2019). The global state of harm reduction in prisons. </a:t>
            </a:r>
            <a:r>
              <a:rPr lang="en-US" sz="2200" i="1" dirty="0"/>
              <a:t>Journal of Correctional Health Care</a:t>
            </a:r>
            <a:r>
              <a:rPr lang="en-US" sz="2200" dirty="0"/>
              <a:t>, </a:t>
            </a:r>
            <a:r>
              <a:rPr lang="en-US" sz="2200" i="1" dirty="0"/>
              <a:t>25</a:t>
            </a:r>
            <a:r>
              <a:rPr lang="en-US" sz="2200" dirty="0"/>
              <a:t>(2), 105-120.</a:t>
            </a:r>
          </a:p>
          <a:p>
            <a:pPr defTabSz="195682">
              <a:defRPr/>
            </a:pPr>
            <a:r>
              <a:rPr lang="en-US" sz="2200" dirty="0">
                <a:effectLst/>
              </a:rPr>
              <a:t>Stone K (2014) The Global State of Harm Reduction 2014. Harm Reduction International: London</a:t>
            </a:r>
          </a:p>
          <a:p>
            <a:pPr defTabSz="195682">
              <a:defRPr/>
            </a:pPr>
            <a:r>
              <a:rPr lang="en-US" sz="2200" dirty="0">
                <a:hlinkClick r:id="rId3"/>
              </a:rPr>
              <a:t>https://www.house.mn.gov/sessiondaily/Story/17045</a:t>
            </a:r>
            <a:endParaRPr lang="en-US" sz="2200" dirty="0"/>
          </a:p>
          <a:p>
            <a:pPr defTabSz="195682">
              <a:defRPr/>
            </a:pPr>
            <a:endParaRPr lang="en-US" sz="2200" dirty="0"/>
          </a:p>
          <a:p>
            <a:pPr defTabSz="195682">
              <a:defRPr/>
            </a:pPr>
            <a:endParaRPr lang="en-US" sz="2200" dirty="0"/>
          </a:p>
          <a:p>
            <a:pPr defTabSz="195682">
              <a:defRPr/>
            </a:pPr>
            <a:endParaRPr lang="en-US" sz="2200" dirty="0"/>
          </a:p>
          <a:p>
            <a:pPr defTabSz="195682">
              <a:defRPr/>
            </a:pPr>
            <a:endParaRPr lang="en-US" sz="2200" dirty="0"/>
          </a:p>
          <a:p>
            <a:pPr defTabSz="195682">
              <a:defRPr/>
            </a:pPr>
            <a:endParaRPr lang="en-US" sz="2200" dirty="0"/>
          </a:p>
          <a:p>
            <a:pPr defTabSz="195682">
              <a:defRPr/>
            </a:pPr>
            <a:endParaRPr lang="en-US" sz="2200" dirty="0"/>
          </a:p>
          <a:p>
            <a:pPr defTabSz="195682">
              <a:defRPr/>
            </a:pPr>
            <a:endParaRPr lang="en-US" sz="2200" dirty="0"/>
          </a:p>
          <a:p>
            <a:endParaRPr lang="en-US" sz="2400" dirty="0"/>
          </a:p>
          <a:p>
            <a:endParaRPr lang="en-US" dirty="0"/>
          </a:p>
        </p:txBody>
      </p:sp>
    </p:spTree>
    <p:extLst>
      <p:ext uri="{BB962C8B-B14F-4D97-AF65-F5344CB8AC3E}">
        <p14:creationId xmlns:p14="http://schemas.microsoft.com/office/powerpoint/2010/main" val="154696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3961482" y="107501"/>
            <a:ext cx="6766560" cy="768096"/>
          </a:xfrm>
        </p:spPr>
        <p:txBody>
          <a:bodyPr anchor="t">
            <a:normAutofit/>
          </a:bodyPr>
          <a:lstStyle/>
          <a:p>
            <a:r>
              <a:rPr lang="en-US" dirty="0"/>
              <a:t>Objectives</a:t>
            </a:r>
            <a:endParaRPr lang="en-US" b="1" dirty="0"/>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3557392" y="875597"/>
            <a:ext cx="7993486" cy="5838354"/>
          </a:xfrm>
        </p:spPr>
        <p:txBody>
          <a:bodyPr>
            <a:normAutofit fontScale="85000" lnSpcReduction="20000"/>
          </a:bodyPr>
          <a:lstStyle/>
          <a:p>
            <a:r>
              <a:rPr lang="en-US" sz="2800" b="1" dirty="0"/>
              <a:t>1) Explore what media usage look like today for children</a:t>
            </a:r>
          </a:p>
          <a:p>
            <a:pPr marL="457200" indent="-457200">
              <a:buFont typeface="Arial" panose="020B0604020202020204" pitchFamily="34" charset="0"/>
              <a:buAutoNum type="arabicParenR"/>
            </a:pPr>
            <a:endParaRPr lang="en-US" sz="2800" b="1" dirty="0"/>
          </a:p>
          <a:p>
            <a:r>
              <a:rPr lang="en-US" sz="2800" b="1" dirty="0"/>
              <a:t>2) Discuss the diverse impacts of ‘screen time’ on kids</a:t>
            </a:r>
          </a:p>
          <a:p>
            <a:endParaRPr lang="en-US" sz="2800" b="1" dirty="0"/>
          </a:p>
          <a:p>
            <a:r>
              <a:rPr lang="en-US" sz="2800" b="1" dirty="0"/>
              <a:t>3) Explore why it is so challenging to monitor ‘screen time’</a:t>
            </a:r>
          </a:p>
          <a:p>
            <a:endParaRPr lang="en-US" sz="2800" b="1" dirty="0"/>
          </a:p>
          <a:p>
            <a:r>
              <a:rPr lang="en-US" sz="2800" b="1" dirty="0"/>
              <a:t>4) How and why location matters with a focus on rural areas</a:t>
            </a:r>
          </a:p>
          <a:p>
            <a:endParaRPr lang="en-US" sz="2800" b="1" dirty="0"/>
          </a:p>
          <a:p>
            <a:r>
              <a:rPr lang="en-US" sz="2800" b="1" dirty="0"/>
              <a:t>5) Define and understand the principles of Harm Reduction</a:t>
            </a:r>
          </a:p>
          <a:p>
            <a:endParaRPr lang="en-US" sz="2800" b="1" dirty="0"/>
          </a:p>
          <a:p>
            <a:r>
              <a:rPr lang="en-US" sz="2800" b="1" dirty="0"/>
              <a:t>6) Strategies to manage screen time use for digital natives</a:t>
            </a:r>
          </a:p>
          <a:p>
            <a:endParaRPr lang="en-US" sz="2800" b="1" dirty="0"/>
          </a:p>
          <a:p>
            <a:r>
              <a:rPr lang="en-US" sz="2800" b="1" dirty="0"/>
              <a:t>7) When and why to seek help.</a:t>
            </a:r>
          </a:p>
          <a:p>
            <a:endParaRPr lang="en-US" dirty="0"/>
          </a:p>
        </p:txBody>
      </p:sp>
      <p:sp>
        <p:nvSpPr>
          <p:cNvPr id="10" name="Slide Number Placeholder 4">
            <a:extLst>
              <a:ext uri="{FF2B5EF4-FFF2-40B4-BE49-F238E27FC236}">
                <a16:creationId xmlns:a16="http://schemas.microsoft.com/office/drawing/2014/main" id="{8DF1061E-D935-C092-F2A1-12CCEDA46633}"/>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3</a:t>
            </a:fld>
            <a:endParaRPr lang="en-US"/>
          </a:p>
        </p:txBody>
      </p:sp>
    </p:spTree>
    <p:extLst>
      <p:ext uri="{BB962C8B-B14F-4D97-AF65-F5344CB8AC3E}">
        <p14:creationId xmlns:p14="http://schemas.microsoft.com/office/powerpoint/2010/main" val="3855531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E9A6-4628-52E3-ABAA-0E737778E353}"/>
              </a:ext>
            </a:extLst>
          </p:cNvPr>
          <p:cNvSpPr>
            <a:spLocks noGrp="1"/>
          </p:cNvSpPr>
          <p:nvPr>
            <p:ph type="ctrTitle"/>
          </p:nvPr>
        </p:nvSpPr>
        <p:spPr>
          <a:xfrm>
            <a:off x="8178368" y="6004414"/>
            <a:ext cx="3671254" cy="667512"/>
          </a:xfrm>
        </p:spPr>
        <p:style>
          <a:lnRef idx="2">
            <a:schemeClr val="dk1"/>
          </a:lnRef>
          <a:fillRef idx="1">
            <a:schemeClr val="lt1"/>
          </a:fillRef>
          <a:effectRef idx="0">
            <a:schemeClr val="dk1"/>
          </a:effectRef>
          <a:fontRef idx="minor">
            <a:schemeClr val="dk1"/>
          </a:fontRef>
        </p:style>
        <p:txBody>
          <a:bodyPr/>
          <a:lstStyle/>
          <a:p>
            <a:r>
              <a:rPr lang="en-US" sz="3600" dirty="0"/>
              <a:t>References</a:t>
            </a:r>
          </a:p>
        </p:txBody>
      </p:sp>
      <p:sp>
        <p:nvSpPr>
          <p:cNvPr id="3" name="Subtitle 2">
            <a:extLst>
              <a:ext uri="{FF2B5EF4-FFF2-40B4-BE49-F238E27FC236}">
                <a16:creationId xmlns:a16="http://schemas.microsoft.com/office/drawing/2014/main" id="{F5EFDA97-8E1B-5784-2B91-75DEEC5EBCF1}"/>
              </a:ext>
            </a:extLst>
          </p:cNvPr>
          <p:cNvSpPr>
            <a:spLocks noGrp="1"/>
          </p:cNvSpPr>
          <p:nvPr>
            <p:ph type="subTitle" idx="1"/>
          </p:nvPr>
        </p:nvSpPr>
        <p:spPr>
          <a:xfrm>
            <a:off x="621542" y="519830"/>
            <a:ext cx="11228080" cy="6178922"/>
          </a:xfrm>
        </p:spPr>
        <p:txBody>
          <a:bodyPr/>
          <a:lstStyle/>
          <a:p>
            <a:r>
              <a:rPr lang="en-US" sz="2200" dirty="0">
                <a:hlinkClick r:id="rId3">
                  <a:extLst>
                    <a:ext uri="{A12FA001-AC4F-418D-AE19-62706E023703}">
                      <ahyp:hlinkClr xmlns:ahyp="http://schemas.microsoft.com/office/drawing/2018/hyperlinkcolor" val="tx"/>
                    </a:ext>
                  </a:extLst>
                </a:hlinkClick>
              </a:rPr>
              <a:t>https://www.pewresearch.org/internet/2020/07/28/parenting-children-in-the-age-of-screens/</a:t>
            </a:r>
            <a:endParaRPr lang="en-US" sz="2200" dirty="0"/>
          </a:p>
          <a:p>
            <a:r>
              <a:rPr lang="en-US" dirty="0">
                <a:hlinkClick r:id="rId4"/>
              </a:rPr>
              <a:t>https://www.itstimetologoff.com/digital-addiction/</a:t>
            </a:r>
            <a:endParaRPr lang="en-US" dirty="0"/>
          </a:p>
          <a:p>
            <a:r>
              <a:rPr lang="en-US" sz="2200" dirty="0">
                <a:hlinkClick r:id="rId5"/>
              </a:rPr>
              <a:t>https://www.inc.com/john-brandon/these-updated-stats-about-how-often-we-use-our-phones-will-humble-you.html</a:t>
            </a:r>
            <a:endParaRPr lang="en-US" sz="2200" dirty="0">
              <a:hlinkClick r:id="rId6"/>
            </a:endParaRPr>
          </a:p>
          <a:p>
            <a:pPr defTabSz="195682">
              <a:defRPr/>
            </a:pPr>
            <a:r>
              <a:rPr lang="en-US" sz="2200" dirty="0">
                <a:hlinkClick r:id="rId6"/>
              </a:rPr>
              <a:t>https://www.pewresearch.org/fact-tank/2021/03/26/about-three-in-ten-u-s-adults-say-they-are-almost-constantly-online/</a:t>
            </a:r>
            <a:endParaRPr lang="en-US" sz="2200" dirty="0"/>
          </a:p>
          <a:p>
            <a:pPr defTabSz="195682">
              <a:defRPr/>
            </a:pPr>
            <a:r>
              <a:rPr lang="en-US" sz="2200" dirty="0"/>
              <a:t>Kids on the Web 2021: </a:t>
            </a:r>
            <a:r>
              <a:rPr lang="en-US" sz="2200" dirty="0">
                <a:hlinkClick r:id="rId7"/>
              </a:rPr>
              <a:t>https://securelist.com/children-report-2021/102527/</a:t>
            </a:r>
            <a:endParaRPr lang="en-US" sz="2200" dirty="0">
              <a:hlinkClick r:id="rId8"/>
            </a:endParaRPr>
          </a:p>
          <a:p>
            <a:pPr defTabSz="195682">
              <a:defRPr/>
            </a:pPr>
            <a:r>
              <a:rPr lang="en-US" sz="2200" dirty="0">
                <a:hlinkClick r:id="rId8"/>
              </a:rPr>
              <a:t>https://www.cnbc.com/2021/06/29/child-psychologist-explains-4-types-of-parenting-and-how-to-tell-which-is-right-for-you.html</a:t>
            </a:r>
            <a:endParaRPr lang="en-US" sz="2200" dirty="0"/>
          </a:p>
          <a:p>
            <a:pPr defTabSz="195682">
              <a:defRPr/>
            </a:pPr>
            <a:r>
              <a:rPr lang="en-US" sz="2200" dirty="0"/>
              <a:t>St. Paul City Government: </a:t>
            </a:r>
            <a:r>
              <a:rPr lang="en-US" sz="2200" dirty="0">
                <a:hlinkClick r:id="rId9"/>
              </a:rPr>
              <a:t>https://www.stpaul.gov/sites/default/files/Media%20Root/Police/kids%20safety%20summer.pdf</a:t>
            </a:r>
            <a:endParaRPr lang="en-US" sz="2200" dirty="0"/>
          </a:p>
          <a:p>
            <a:pPr defTabSz="195682">
              <a:defRPr/>
            </a:pPr>
            <a:r>
              <a:rPr lang="en-US" dirty="0">
                <a:hlinkClick r:id="rId10"/>
              </a:rPr>
              <a:t>https://www.therecoveryvillage.com/process-addiction/internet-addiction/internet-addiction-statistics/</a:t>
            </a:r>
            <a:endParaRPr lang="en-US" dirty="0"/>
          </a:p>
          <a:p>
            <a:pPr defTabSz="195682">
              <a:defRPr/>
            </a:pPr>
            <a:r>
              <a:rPr lang="en-US" dirty="0">
                <a:hlinkClick r:id="rId11"/>
              </a:rPr>
              <a:t>https://mottpoll.org/reports/top-health-concerns-kids-2020-during-pandemic</a:t>
            </a:r>
            <a:endParaRPr lang="en-US" dirty="0"/>
          </a:p>
          <a:p>
            <a:pPr defTabSz="195682">
              <a:defRPr/>
            </a:pPr>
            <a:endParaRPr lang="en-US" dirty="0"/>
          </a:p>
          <a:p>
            <a:pPr defTabSz="195682">
              <a:defRPr/>
            </a:pPr>
            <a:endParaRPr lang="en-US" sz="2200" dirty="0"/>
          </a:p>
          <a:p>
            <a:pPr defTabSz="195682">
              <a:defRPr/>
            </a:pPr>
            <a:endParaRPr lang="en-US" dirty="0"/>
          </a:p>
          <a:p>
            <a:pPr defTabSz="195682">
              <a:defRPr/>
            </a:pPr>
            <a:endParaRPr lang="en-US" dirty="0"/>
          </a:p>
          <a:p>
            <a:pPr defTabSz="195682">
              <a:defRPr/>
            </a:pPr>
            <a:endParaRPr lang="en-US" dirty="0"/>
          </a:p>
          <a:p>
            <a:pPr defTabSz="195682">
              <a:defRPr/>
            </a:pPr>
            <a:endParaRPr lang="en-US" dirty="0"/>
          </a:p>
          <a:p>
            <a:pPr defTabSz="195682">
              <a:defRPr/>
            </a:pPr>
            <a:endParaRPr lang="en-US" dirty="0"/>
          </a:p>
          <a:p>
            <a:pPr defTabSz="195682">
              <a:defRPr/>
            </a:pPr>
            <a:endParaRPr lang="en-US" dirty="0"/>
          </a:p>
          <a:p>
            <a:endParaRPr lang="en-US" sz="2400" dirty="0"/>
          </a:p>
          <a:p>
            <a:endParaRPr lang="en-US" dirty="0"/>
          </a:p>
        </p:txBody>
      </p:sp>
    </p:spTree>
    <p:extLst>
      <p:ext uri="{BB962C8B-B14F-4D97-AF65-F5344CB8AC3E}">
        <p14:creationId xmlns:p14="http://schemas.microsoft.com/office/powerpoint/2010/main" val="2606562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8" y="1641348"/>
            <a:ext cx="4169664" cy="667512"/>
          </a:xfrm>
        </p:spPr>
        <p:txBody>
          <a:bodyPr/>
          <a:lstStyle/>
          <a:p>
            <a:r>
              <a:rPr lang="en-US" dirty="0"/>
              <a:t>I’d love to hear from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701458" y="3398940"/>
            <a:ext cx="5645480" cy="2300402"/>
          </a:xfrm>
        </p:spPr>
        <p:txBody>
          <a:bodyPr/>
          <a:lstStyle/>
          <a:p>
            <a:r>
              <a:rPr lang="en-US" dirty="0"/>
              <a:t>Leah Persky</a:t>
            </a:r>
          </a:p>
          <a:p>
            <a:r>
              <a:rPr lang="en-US" dirty="0">
                <a:hlinkClick r:id="rId3"/>
              </a:rPr>
              <a:t>lpersky@jfcsmpls.org</a:t>
            </a:r>
            <a:endParaRPr lang="en-US" dirty="0"/>
          </a:p>
          <a:p>
            <a:r>
              <a:rPr lang="en-US" dirty="0"/>
              <a:t>Training, parent coaching, and consultations</a:t>
            </a:r>
          </a:p>
          <a:p>
            <a:endParaRPr lang="en-US" sz="3600" b="1" dirty="0"/>
          </a:p>
          <a:p>
            <a:r>
              <a:rPr lang="en-US" sz="4400" b="1" dirty="0"/>
              <a:t> </a:t>
            </a:r>
            <a:r>
              <a:rPr lang="en-US" sz="3200" b="1" dirty="0"/>
              <a:t>Questions? Comments?</a:t>
            </a:r>
          </a:p>
          <a:p>
            <a:endParaRPr lang="en-US" dirty="0"/>
          </a:p>
        </p:txBody>
      </p:sp>
      <p:pic>
        <p:nvPicPr>
          <p:cNvPr id="5" name="Picture 4" descr="Text, whiteboard&#10;&#10;Description automatically generated">
            <a:extLst>
              <a:ext uri="{FF2B5EF4-FFF2-40B4-BE49-F238E27FC236}">
                <a16:creationId xmlns:a16="http://schemas.microsoft.com/office/drawing/2014/main" id="{57798E03-83C5-0A31-03AD-40441E7727B8}"/>
              </a:ext>
            </a:extLst>
          </p:cNvPr>
          <p:cNvPicPr>
            <a:picLocks noChangeAspect="1"/>
          </p:cNvPicPr>
          <p:nvPr/>
        </p:nvPicPr>
        <p:blipFill>
          <a:blip r:embed="rId4"/>
          <a:stretch>
            <a:fillRect/>
          </a:stretch>
        </p:blipFill>
        <p:spPr>
          <a:xfrm>
            <a:off x="6096000" y="205635"/>
            <a:ext cx="6146104" cy="6146104"/>
          </a:xfrm>
          <a:prstGeom prst="rect">
            <a:avLst/>
          </a:prstGeom>
        </p:spPr>
      </p:pic>
    </p:spTree>
    <p:extLst>
      <p:ext uri="{BB962C8B-B14F-4D97-AF65-F5344CB8AC3E}">
        <p14:creationId xmlns:p14="http://schemas.microsoft.com/office/powerpoint/2010/main" val="3363745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A24F-28A2-034A-8153-E7DF0F5C38B7}"/>
              </a:ext>
            </a:extLst>
          </p:cNvPr>
          <p:cNvSpPr>
            <a:spLocks noGrp="1"/>
          </p:cNvSpPr>
          <p:nvPr>
            <p:ph type="title"/>
          </p:nvPr>
        </p:nvSpPr>
        <p:spPr>
          <a:xfrm>
            <a:off x="621792" y="613775"/>
            <a:ext cx="4150233" cy="2010428"/>
          </a:xfrm>
        </p:spPr>
        <p:style>
          <a:lnRef idx="2">
            <a:schemeClr val="dk1"/>
          </a:lnRef>
          <a:fillRef idx="1">
            <a:schemeClr val="lt1"/>
          </a:fillRef>
          <a:effectRef idx="0">
            <a:schemeClr val="dk1"/>
          </a:effectRef>
          <a:fontRef idx="minor">
            <a:schemeClr val="dk1"/>
          </a:fontRef>
        </p:style>
        <p:txBody>
          <a:bodyPr anchor="b">
            <a:noAutofit/>
          </a:bodyPr>
          <a:lstStyle/>
          <a:p>
            <a:r>
              <a:rPr lang="en-US" sz="4200" dirty="0"/>
              <a:t>Baumrind’s Parenting Styles</a:t>
            </a:r>
          </a:p>
        </p:txBody>
      </p:sp>
      <p:pic>
        <p:nvPicPr>
          <p:cNvPr id="11" name="Content Placeholder 10" descr="Diagram, text">
            <a:extLst>
              <a:ext uri="{FF2B5EF4-FFF2-40B4-BE49-F238E27FC236}">
                <a16:creationId xmlns:a16="http://schemas.microsoft.com/office/drawing/2014/main" id="{53D263D5-C091-04B5-D905-C4BEBB91E462}"/>
              </a:ext>
            </a:extLst>
          </p:cNvPr>
          <p:cNvPicPr>
            <a:picLocks noGrp="1" noChangeAspect="1"/>
          </p:cNvPicPr>
          <p:nvPr>
            <p:ph idx="1"/>
          </p:nvPr>
        </p:nvPicPr>
        <p:blipFill>
          <a:blip r:embed="rId3"/>
          <a:stretch>
            <a:fillRect/>
          </a:stretch>
        </p:blipFill>
        <p:spPr>
          <a:xfrm>
            <a:off x="4968367" y="202689"/>
            <a:ext cx="6601842" cy="6443098"/>
          </a:xfrm>
          <a:noFill/>
        </p:spPr>
      </p:pic>
      <p:sp>
        <p:nvSpPr>
          <p:cNvPr id="16" name="Text Placeholder 3">
            <a:extLst>
              <a:ext uri="{FF2B5EF4-FFF2-40B4-BE49-F238E27FC236}">
                <a16:creationId xmlns:a16="http://schemas.microsoft.com/office/drawing/2014/main" id="{D8AF6477-5DCB-A3C7-BA67-173922F8F93A}"/>
              </a:ext>
            </a:extLst>
          </p:cNvPr>
          <p:cNvSpPr>
            <a:spLocks noGrp="1"/>
          </p:cNvSpPr>
          <p:nvPr>
            <p:ph type="body" sz="half" idx="2"/>
          </p:nvPr>
        </p:nvSpPr>
        <p:spPr>
          <a:xfrm>
            <a:off x="501042" y="2655517"/>
            <a:ext cx="4609730" cy="3369501"/>
          </a:xfrm>
        </p:spPr>
        <p:txBody>
          <a:bodyPr>
            <a:normAutofit/>
          </a:bodyPr>
          <a:lstStyle/>
          <a:p>
            <a:r>
              <a:rPr lang="en-US" sz="4000" dirty="0"/>
              <a:t>-What is your style?</a:t>
            </a:r>
          </a:p>
          <a:p>
            <a:endParaRPr lang="en-US" sz="4000" dirty="0"/>
          </a:p>
          <a:p>
            <a:r>
              <a:rPr lang="en-US" sz="4000" dirty="0"/>
              <a:t>-How does this apply to managing screen time for kids?</a:t>
            </a:r>
          </a:p>
          <a:p>
            <a:endParaRPr lang="en-US" sz="4000" dirty="0"/>
          </a:p>
        </p:txBody>
      </p:sp>
      <p:sp>
        <p:nvSpPr>
          <p:cNvPr id="5" name="Slide Number Placeholder 4">
            <a:extLst>
              <a:ext uri="{FF2B5EF4-FFF2-40B4-BE49-F238E27FC236}">
                <a16:creationId xmlns:a16="http://schemas.microsoft.com/office/drawing/2014/main" id="{76F7FB06-440A-925D-1001-D4576D2D2A1A}"/>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32</a:t>
            </a:fld>
            <a:endParaRPr lang="en-US"/>
          </a:p>
        </p:txBody>
      </p:sp>
    </p:spTree>
    <p:extLst>
      <p:ext uri="{BB962C8B-B14F-4D97-AF65-F5344CB8AC3E}">
        <p14:creationId xmlns:p14="http://schemas.microsoft.com/office/powerpoint/2010/main" val="4141100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B00514B-06E5-AEF1-16CD-8A7856385AEA}"/>
              </a:ext>
            </a:extLst>
          </p:cNvPr>
          <p:cNvPicPr>
            <a:picLocks noChangeAspect="1"/>
          </p:cNvPicPr>
          <p:nvPr/>
        </p:nvPicPr>
        <p:blipFill>
          <a:blip r:embed="rId3"/>
          <a:stretch>
            <a:fillRect/>
          </a:stretch>
        </p:blipFill>
        <p:spPr>
          <a:xfrm>
            <a:off x="1277738" y="68263"/>
            <a:ext cx="9636523" cy="6721475"/>
          </a:xfrm>
          <a:prstGeom prst="rect">
            <a:avLst/>
          </a:prstGeom>
          <a:noFill/>
          <a:ln>
            <a:noFill/>
          </a:ln>
        </p:spPr>
      </p:pic>
    </p:spTree>
    <p:extLst>
      <p:ext uri="{BB962C8B-B14F-4D97-AF65-F5344CB8AC3E}">
        <p14:creationId xmlns:p14="http://schemas.microsoft.com/office/powerpoint/2010/main" val="391221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1665363"/>
            <a:ext cx="6766560" cy="768096"/>
          </a:xfrm>
        </p:spPr>
        <p:txBody>
          <a:bodyPr/>
          <a:lstStyle/>
          <a:p>
            <a:r>
              <a:rPr lang="en-US" dirty="0"/>
              <a:t>Reflection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2630466"/>
            <a:ext cx="6766560" cy="3620022"/>
          </a:xfrm>
        </p:spPr>
        <p:txBody>
          <a:bodyPr/>
          <a:lstStyle/>
          <a:p>
            <a:endParaRPr lang="en-US" sz="2800" dirty="0"/>
          </a:p>
          <a:p>
            <a:r>
              <a:rPr lang="en-US" sz="2800" dirty="0"/>
              <a:t>What are you most concerned about when it comes to the use of ‘screen time” for your children and/or students you work with?</a:t>
            </a:r>
          </a:p>
          <a:p>
            <a:endParaRPr lang="en-US" sz="2800" dirty="0"/>
          </a:p>
          <a:p>
            <a:endParaRPr lang="en-US" sz="28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10;&#10;Description automatically generated with low confidence">
            <a:extLst>
              <a:ext uri="{FF2B5EF4-FFF2-40B4-BE49-F238E27FC236}">
                <a16:creationId xmlns:a16="http://schemas.microsoft.com/office/drawing/2014/main" id="{24DF98DF-D2FA-C910-CBA5-B23283EFCFD8}"/>
              </a:ext>
            </a:extLst>
          </p:cNvPr>
          <p:cNvPicPr>
            <a:picLocks noGrp="1" noChangeAspect="1"/>
          </p:cNvPicPr>
          <p:nvPr>
            <p:ph idx="1"/>
          </p:nvPr>
        </p:nvPicPr>
        <p:blipFill>
          <a:blip r:embed="rId3"/>
          <a:stretch>
            <a:fillRect/>
          </a:stretch>
        </p:blipFill>
        <p:spPr>
          <a:xfrm>
            <a:off x="3563194" y="228307"/>
            <a:ext cx="8369726" cy="6401386"/>
          </a:xfrm>
        </p:spPr>
      </p:pic>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48385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p:txBody>
          <a:bodyPr/>
          <a:lstStyle/>
          <a:p>
            <a:r>
              <a:rPr lang="en-US" dirty="0">
                <a:latin typeface="Arial Black" panose="020B0604020202020204" pitchFamily="34" charset="0"/>
                <a:cs typeface="Arial Black" panose="020B0604020202020204" pitchFamily="34" charset="0"/>
              </a:rPr>
              <a:t>What does screen Time Mean Anyway?</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1026" name="Picture 2" descr="3 Reading Strategies to Engage Digital Natives">
            <a:extLst>
              <a:ext uri="{FF2B5EF4-FFF2-40B4-BE49-F238E27FC236}">
                <a16:creationId xmlns:a16="http://schemas.microsoft.com/office/drawing/2014/main" id="{674F73BE-720B-1577-2290-7DA29ED3489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234409" y="2649492"/>
            <a:ext cx="3693290" cy="3152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sing Digital Natives: Technology And Our Kids : NPR">
            <a:extLst>
              <a:ext uri="{FF2B5EF4-FFF2-40B4-BE49-F238E27FC236}">
                <a16:creationId xmlns:a16="http://schemas.microsoft.com/office/drawing/2014/main" id="{7C5C95FF-9191-F410-397D-5C3B81D76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92" y="2895601"/>
            <a:ext cx="3810000" cy="2603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artphone use blamed for road deaths - BBC News">
            <a:extLst>
              <a:ext uri="{FF2B5EF4-FFF2-40B4-BE49-F238E27FC236}">
                <a16:creationId xmlns:a16="http://schemas.microsoft.com/office/drawing/2014/main" id="{E3C9B075-C307-CCCC-F43C-56BB102406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5116" y="2385336"/>
            <a:ext cx="3951446" cy="362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4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758952" y="751985"/>
            <a:ext cx="10671048"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How much of ou</a:t>
            </a:r>
            <a:r>
              <a:rPr lang="en-US" dirty="0">
                <a:latin typeface="Arial Black" panose="020B0604020202020204" pitchFamily="34" charset="0"/>
                <a:cs typeface="Arial Black" panose="020B0604020202020204" pitchFamily="34" charset="0"/>
              </a:rPr>
              <a:t>r Day Do we spend online?</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4" name="Content Placeholder 3">
            <a:extLst>
              <a:ext uri="{FF2B5EF4-FFF2-40B4-BE49-F238E27FC236}">
                <a16:creationId xmlns:a16="http://schemas.microsoft.com/office/drawing/2014/main" id="{DAA4447C-0CA4-1559-96D7-B636479BF7D7}"/>
              </a:ext>
            </a:extLst>
          </p:cNvPr>
          <p:cNvSpPr>
            <a:spLocks noGrp="1"/>
          </p:cNvSpPr>
          <p:nvPr>
            <p:ph sz="half" idx="1"/>
          </p:nvPr>
        </p:nvSpPr>
        <p:spPr/>
        <p:txBody>
          <a:bodyPr/>
          <a:lstStyle/>
          <a:p>
            <a:pPr marL="0" indent="0">
              <a:buNone/>
            </a:pPr>
            <a:endParaRPr lang="en-US" dirty="0"/>
          </a:p>
          <a:p>
            <a:endParaRPr lang="en-US" dirty="0"/>
          </a:p>
        </p:txBody>
      </p:sp>
      <p:pic>
        <p:nvPicPr>
          <p:cNvPr id="5" name="Picture 4" descr="A picture containing text, clipart">
            <a:extLst>
              <a:ext uri="{FF2B5EF4-FFF2-40B4-BE49-F238E27FC236}">
                <a16:creationId xmlns:a16="http://schemas.microsoft.com/office/drawing/2014/main" id="{FB08AB4A-757D-7685-C4A9-4135CD3005AA}"/>
              </a:ext>
            </a:extLst>
          </p:cNvPr>
          <p:cNvPicPr>
            <a:picLocks noChangeAspect="1"/>
          </p:cNvPicPr>
          <p:nvPr/>
        </p:nvPicPr>
        <p:blipFill>
          <a:blip r:embed="rId3"/>
          <a:stretch>
            <a:fillRect/>
          </a:stretch>
        </p:blipFill>
        <p:spPr>
          <a:xfrm>
            <a:off x="1243584" y="2523153"/>
            <a:ext cx="9701784" cy="4042830"/>
          </a:xfrm>
          <a:prstGeom prst="rect">
            <a:avLst/>
          </a:prstGeom>
        </p:spPr>
      </p:pic>
    </p:spTree>
    <p:extLst>
      <p:ext uri="{BB962C8B-B14F-4D97-AF65-F5344CB8AC3E}">
        <p14:creationId xmlns:p14="http://schemas.microsoft.com/office/powerpoint/2010/main" val="288647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C434FEE-0273-BFDD-A0A8-5BBB98D397E0}"/>
              </a:ext>
            </a:extLst>
          </p:cNvPr>
          <p:cNvSpPr>
            <a:spLocks noGrp="1"/>
          </p:cNvSpPr>
          <p:nvPr>
            <p:ph type="title"/>
          </p:nvPr>
        </p:nvSpPr>
        <p:spPr>
          <a:xfrm>
            <a:off x="758952" y="1216152"/>
            <a:ext cx="10671048" cy="768096"/>
          </a:xfrm>
        </p:spPr>
        <p:txBody>
          <a:bodyPr/>
          <a:lstStyle/>
          <a:p>
            <a:r>
              <a:rPr lang="en-US" dirty="0"/>
              <a:t>Kids: How Much Time?</a:t>
            </a:r>
          </a:p>
        </p:txBody>
      </p:sp>
      <p:pic>
        <p:nvPicPr>
          <p:cNvPr id="10" name="Picture 2" descr="Screen Time Management Strategy Guide for Parents - Circle">
            <a:extLst>
              <a:ext uri="{FF2B5EF4-FFF2-40B4-BE49-F238E27FC236}">
                <a16:creationId xmlns:a16="http://schemas.microsoft.com/office/drawing/2014/main" id="{3CCC44D5-103E-BB84-150D-B146E7EA08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496" y="2362200"/>
            <a:ext cx="11119104" cy="3916680"/>
          </a:xfrm>
          <a:prstGeom prst="rect">
            <a:avLst/>
          </a:prstGeom>
          <a:solidFill>
            <a:srgbClr val="FFFFFF"/>
          </a:solidFill>
        </p:spPr>
      </p:pic>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8</a:t>
            </a:fld>
            <a:endParaRPr lang="en-US"/>
          </a:p>
        </p:txBody>
      </p:sp>
    </p:spTree>
    <p:extLst>
      <p:ext uri="{BB962C8B-B14F-4D97-AF65-F5344CB8AC3E}">
        <p14:creationId xmlns:p14="http://schemas.microsoft.com/office/powerpoint/2010/main" val="68568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C434FEE-0273-BFDD-A0A8-5BBB98D397E0}"/>
              </a:ext>
            </a:extLst>
          </p:cNvPr>
          <p:cNvSpPr>
            <a:spLocks noGrp="1"/>
          </p:cNvSpPr>
          <p:nvPr>
            <p:ph type="title"/>
          </p:nvPr>
        </p:nvSpPr>
        <p:spPr>
          <a:xfrm>
            <a:off x="1320729" y="183316"/>
            <a:ext cx="9342598" cy="548204"/>
          </a:xfrm>
        </p:spPr>
        <p:txBody>
          <a:bodyPr anchor="t">
            <a:normAutofit fontScale="90000"/>
          </a:bodyPr>
          <a:lstStyle/>
          <a:p>
            <a:r>
              <a:rPr lang="en-US" dirty="0"/>
              <a:t>How kids spend Free time</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9</a:t>
            </a:fld>
            <a:endParaRPr lang="en-US"/>
          </a:p>
        </p:txBody>
      </p:sp>
      <p:pic>
        <p:nvPicPr>
          <p:cNvPr id="3" name="Picture 2">
            <a:extLst>
              <a:ext uri="{FF2B5EF4-FFF2-40B4-BE49-F238E27FC236}">
                <a16:creationId xmlns:a16="http://schemas.microsoft.com/office/drawing/2014/main" id="{0CF9D211-6355-E8C7-E788-4585ABEC8191}"/>
              </a:ext>
            </a:extLst>
          </p:cNvPr>
          <p:cNvPicPr>
            <a:picLocks noChangeAspect="1"/>
          </p:cNvPicPr>
          <p:nvPr/>
        </p:nvPicPr>
        <p:blipFill>
          <a:blip r:embed="rId3"/>
          <a:stretch>
            <a:fillRect/>
          </a:stretch>
        </p:blipFill>
        <p:spPr>
          <a:xfrm>
            <a:off x="754448" y="914400"/>
            <a:ext cx="11178472" cy="5943600"/>
          </a:xfrm>
          <a:prstGeom prst="rect">
            <a:avLst/>
          </a:prstGeom>
        </p:spPr>
      </p:pic>
    </p:spTree>
    <p:extLst>
      <p:ext uri="{BB962C8B-B14F-4D97-AF65-F5344CB8AC3E}">
        <p14:creationId xmlns:p14="http://schemas.microsoft.com/office/powerpoint/2010/main" val="3005447804"/>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f411aae-5686-4643-b995-da44011d25a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D86EA79B77704F97BBAFE8961A6869" ma:contentTypeVersion="6" ma:contentTypeDescription="Create a new document." ma:contentTypeScope="" ma:versionID="b6b94410aef8ee0d48f0655bb1f0dff3">
  <xsd:schema xmlns:xsd="http://www.w3.org/2001/XMLSchema" xmlns:xs="http://www.w3.org/2001/XMLSchema" xmlns:p="http://schemas.microsoft.com/office/2006/metadata/properties" xmlns:ns3="bf411aae-5686-4643-b995-da44011d25a7" xmlns:ns4="2174b32c-31c9-4a31-93e7-3b8796dddb81" targetNamespace="http://schemas.microsoft.com/office/2006/metadata/properties" ma:root="true" ma:fieldsID="3ac459068982941528edd3ed03366756" ns3:_="" ns4:_="">
    <xsd:import namespace="bf411aae-5686-4643-b995-da44011d25a7"/>
    <xsd:import namespace="2174b32c-31c9-4a31-93e7-3b8796dddb8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11aae-5686-4643-b995-da44011d2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74b32c-31c9-4a31-93e7-3b8796dddb8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633BE9-43DD-41F2-B58B-7E71EB9A2193}">
  <ds:schemaRefs>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2174b32c-31c9-4a31-93e7-3b8796dddb81"/>
    <ds:schemaRef ds:uri="http://purl.org/dc/terms/"/>
    <ds:schemaRef ds:uri="http://schemas.openxmlformats.org/package/2006/metadata/core-properties"/>
    <ds:schemaRef ds:uri="bf411aae-5686-4643-b995-da44011d25a7"/>
    <ds:schemaRef ds:uri="http://www.w3.org/XML/1998/namespace"/>
  </ds:schemaRefs>
</ds:datastoreItem>
</file>

<file path=customXml/itemProps2.xml><?xml version="1.0" encoding="utf-8"?>
<ds:datastoreItem xmlns:ds="http://schemas.openxmlformats.org/officeDocument/2006/customXml" ds:itemID="{E10DE0F5-478B-403B-BC69-9D35FBB7D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11aae-5686-4643-b995-da44011d25a7"/>
    <ds:schemaRef ds:uri="2174b32c-31c9-4a31-93e7-3b8796ddd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4EBDE9-518C-4526-B5CE-1D5EC5C8B01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{3F902F2F-6CC7-47AA-BEAD-C032B6165E3F}tf78438558_win32</Template>
  <TotalTime>13351</TotalTime>
  <Words>3044</Words>
  <Application>Microsoft Office PowerPoint</Application>
  <PresentationFormat>Widescreen</PresentationFormat>
  <Paragraphs>329</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Britannic Bold</vt:lpstr>
      <vt:lpstr>Calibri</vt:lpstr>
      <vt:lpstr>Sabon Next LT</vt:lpstr>
      <vt:lpstr>Office Theme</vt:lpstr>
      <vt:lpstr> </vt:lpstr>
      <vt:lpstr>The Why behind the topic</vt:lpstr>
      <vt:lpstr>Objectives</vt:lpstr>
      <vt:lpstr>Reflection</vt:lpstr>
      <vt:lpstr>PowerPoint Presentation</vt:lpstr>
      <vt:lpstr>What does screen Time Mean Anyway?</vt:lpstr>
      <vt:lpstr>How much of our Day Do we spend online?</vt:lpstr>
      <vt:lpstr>Kids: How Much Time?</vt:lpstr>
      <vt:lpstr>How kids spend Free time</vt:lpstr>
      <vt:lpstr>diverse impacts of ‘screen time’   </vt:lpstr>
      <vt:lpstr>PowerPoint Presentation</vt:lpstr>
      <vt:lpstr>Impacts on Health of Children</vt:lpstr>
      <vt:lpstr>Inconclusive</vt:lpstr>
      <vt:lpstr>PowerPoint Presentation</vt:lpstr>
      <vt:lpstr>Why Is This so hard?</vt:lpstr>
      <vt:lpstr> How and Why Location Matters Strength &amp; Challenges for Rural Areas </vt:lpstr>
      <vt:lpstr>PowerPoint Presentation</vt:lpstr>
      <vt:lpstr>Strengths</vt:lpstr>
      <vt:lpstr>Challenges</vt:lpstr>
      <vt:lpstr>What is Harm Reduction? </vt:lpstr>
      <vt:lpstr>Harm reduction is focused on minimizing consequences without needing the activity to stop. Harm reduction is a well-researched, evidence-based approach shown to be effective in addressing substance related harms (minimizing death, disease, and injury). Harm reduction is the only global drug policy response that has proven to save lives and money at the same time as increasing quality of life.  Stone &amp; Sander, 2016</vt:lpstr>
      <vt:lpstr>Harm Reduction Strategies</vt:lpstr>
      <vt:lpstr>Harm Reduction Strategies  What can be done to lessen the negative impacts of media use? adult Focused </vt:lpstr>
      <vt:lpstr>Case Studies </vt:lpstr>
      <vt:lpstr>Warning Signs of Addiction to Social Media, phones and/or Gaming</vt:lpstr>
      <vt:lpstr>What to DO if You Need Support</vt:lpstr>
      <vt:lpstr>Closing Remarks and</vt:lpstr>
      <vt:lpstr>Resources</vt:lpstr>
      <vt:lpstr>PowerPoint Presentation</vt:lpstr>
      <vt:lpstr>References</vt:lpstr>
      <vt:lpstr>I’d love to hear from You:</vt:lpstr>
      <vt:lpstr>Baumrind’s Parenting Styles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Leah Persky</dc:creator>
  <cp:lastModifiedBy>Leah Persky</cp:lastModifiedBy>
  <cp:revision>39</cp:revision>
  <cp:lastPrinted>2023-11-09T19:27:35Z</cp:lastPrinted>
  <dcterms:created xsi:type="dcterms:W3CDTF">2023-03-21T22:35:21Z</dcterms:created>
  <dcterms:modified xsi:type="dcterms:W3CDTF">2023-11-13T15:40:19Z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0x0101006FD86EA79B77704F97BBAFE8961A6869</vt:lpwstr>
  </property>
</Properties>
</file>